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embeddings/oleObject1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2" r:id="rId1"/>
  </p:sldMasterIdLst>
  <p:notesMasterIdLst>
    <p:notesMasterId r:id="rId40"/>
  </p:notesMasterIdLst>
  <p:handoutMasterIdLst>
    <p:handoutMasterId r:id="rId41"/>
  </p:handoutMasterIdLst>
  <p:sldIdLst>
    <p:sldId id="256" r:id="rId2"/>
    <p:sldId id="257" r:id="rId3"/>
    <p:sldId id="259" r:id="rId4"/>
    <p:sldId id="260" r:id="rId5"/>
    <p:sldId id="261" r:id="rId6"/>
    <p:sldId id="262" r:id="rId7"/>
    <p:sldId id="258" r:id="rId8"/>
    <p:sldId id="271" r:id="rId9"/>
    <p:sldId id="265" r:id="rId10"/>
    <p:sldId id="263" r:id="rId11"/>
    <p:sldId id="264" r:id="rId12"/>
    <p:sldId id="266" r:id="rId13"/>
    <p:sldId id="267" r:id="rId14"/>
    <p:sldId id="268" r:id="rId15"/>
    <p:sldId id="277" r:id="rId16"/>
    <p:sldId id="269" r:id="rId17"/>
    <p:sldId id="276" r:id="rId18"/>
    <p:sldId id="278" r:id="rId19"/>
    <p:sldId id="275" r:id="rId20"/>
    <p:sldId id="272" r:id="rId21"/>
    <p:sldId id="270" r:id="rId22"/>
    <p:sldId id="279" r:id="rId23"/>
    <p:sldId id="273" r:id="rId24"/>
    <p:sldId id="294" r:id="rId25"/>
    <p:sldId id="295" r:id="rId26"/>
    <p:sldId id="280" r:id="rId27"/>
    <p:sldId id="281" r:id="rId28"/>
    <p:sldId id="285" r:id="rId29"/>
    <p:sldId id="287" r:id="rId30"/>
    <p:sldId id="282" r:id="rId31"/>
    <p:sldId id="283" r:id="rId32"/>
    <p:sldId id="284" r:id="rId33"/>
    <p:sldId id="288" r:id="rId34"/>
    <p:sldId id="274" r:id="rId35"/>
    <p:sldId id="289" r:id="rId36"/>
    <p:sldId id="290" r:id="rId37"/>
    <p:sldId id="291" r:id="rId38"/>
    <p:sldId id="292" r:id="rId3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FFB9"/>
    <a:srgbClr val="FFFF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2" d="100"/>
          <a:sy n="92" d="100"/>
        </p:scale>
        <p:origin x="-1912" y="-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notesMaster" Target="notesMasters/notesMaster1.xml"/><Relationship Id="rId41" Type="http://schemas.openxmlformats.org/officeDocument/2006/relationships/handoutMaster" Target="handoutMasters/handoutMaster1.xml"/><Relationship Id="rId42" Type="http://schemas.openxmlformats.org/officeDocument/2006/relationships/printerSettings" Target="printerSettings/printerSettings1.bin"/><Relationship Id="rId43" Type="http://schemas.openxmlformats.org/officeDocument/2006/relationships/presProps" Target="presProps.xml"/><Relationship Id="rId44" Type="http://schemas.openxmlformats.org/officeDocument/2006/relationships/viewProps" Target="viewProps.xml"/><Relationship Id="rId45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D9761D-1F95-3B4C-BE9C-CDD1389A8812}" type="datetimeFigureOut">
              <a:rPr lang="en-US" smtClean="0"/>
              <a:t>2/21/13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ADCD51-711A-044D-9B2C-C47F74A9A1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89552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4.png>
</file>

<file path=ppt/media/image5.png>
</file>

<file path=ppt/media/image6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95A596-FA52-0448-9C24-EA3FEFB30C0E}" type="datetimeFigureOut">
              <a:rPr lang="en-US" smtClean="0"/>
              <a:t>2/21/13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4C5791-7364-9E4F-986D-297FD347B6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19940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486873" y="411480"/>
            <a:ext cx="8170254" cy="6035040"/>
            <a:chOff x="486873" y="411480"/>
            <a:chExt cx="8170254" cy="6035040"/>
          </a:xfrm>
        </p:grpSpPr>
        <p:sp>
          <p:nvSpPr>
            <p:cNvPr id="8" name="Rectangle 7"/>
            <p:cNvSpPr/>
            <p:nvPr/>
          </p:nvSpPr>
          <p:spPr>
            <a:xfrm>
              <a:off x="486873" y="411480"/>
              <a:ext cx="8170254" cy="60350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ectangle 13"/>
            <p:cNvSpPr>
              <a:spLocks/>
            </p:cNvSpPr>
            <p:nvPr/>
          </p:nvSpPr>
          <p:spPr>
            <a:xfrm>
              <a:off x="562843" y="475488"/>
              <a:ext cx="7982712" cy="5888736"/>
            </a:xfrm>
            <a:prstGeom prst="rect">
              <a:avLst/>
            </a:prstGeom>
            <a:noFill/>
            <a:ln w="12700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cxnSp>
          <p:nvCxnSpPr>
            <p:cNvPr id="15" name="Straight Connector 14"/>
            <p:cNvCxnSpPr/>
            <p:nvPr/>
          </p:nvCxnSpPr>
          <p:spPr>
            <a:xfrm>
              <a:off x="562842" y="6133646"/>
              <a:ext cx="7982712" cy="1472"/>
            </a:xfrm>
            <a:prstGeom prst="line">
              <a:avLst/>
            </a:prstGeom>
            <a:noFill/>
            <a:ln w="12700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7" name="Rectangle 16"/>
            <p:cNvSpPr/>
            <p:nvPr/>
          </p:nvSpPr>
          <p:spPr>
            <a:xfrm>
              <a:off x="562843" y="457200"/>
              <a:ext cx="7982712" cy="2578608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 w="31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3950"/>
            <a:ext cx="7342188" cy="1924050"/>
          </a:xfrm>
        </p:spPr>
        <p:txBody>
          <a:bodyPr anchor="b" anchorCtr="0">
            <a:noAutofit/>
          </a:bodyPr>
          <a:lstStyle>
            <a:lvl1pPr>
              <a:defRPr sz="5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429000"/>
            <a:ext cx="7342188" cy="1752600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Clr>
                <a:schemeClr val="tx1">
                  <a:lumMod val="75000"/>
                  <a:lumOff val="25000"/>
                </a:schemeClr>
              </a:buClr>
              <a:buFont typeface="Arial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73741" y="6122894"/>
            <a:ext cx="2133600" cy="259317"/>
          </a:xfrm>
        </p:spPr>
        <p:txBody>
          <a:bodyPr/>
          <a:lstStyle/>
          <a:p>
            <a:fld id="{CF164A81-75B2-194C-A843-C64EC5C16B31}" type="datetime1">
              <a:rPr lang="en-US" smtClean="0"/>
              <a:t>2/21/13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38800" y="6122894"/>
            <a:ext cx="2895600" cy="25781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191000" y="6122894"/>
            <a:ext cx="762000" cy="271463"/>
          </a:xfrm>
        </p:spPr>
        <p:txBody>
          <a:bodyPr/>
          <a:lstStyle/>
          <a:p>
            <a:fld id="{FA84A37A-AFC2-4A01-80A1-FC20F2C0D5B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, Picture,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grpSp>
          <p:nvGrpSpPr>
            <p:cNvPr id="26" name="Group 25"/>
            <p:cNvGrpSpPr/>
            <p:nvPr/>
          </p:nvGrpSpPr>
          <p:grpSpPr>
            <a:xfrm>
              <a:off x="182880" y="173699"/>
              <a:ext cx="8778240" cy="6510602"/>
              <a:chOff x="182880" y="173699"/>
              <a:chExt cx="8778240" cy="6510602"/>
            </a:xfrm>
          </p:grpSpPr>
          <p:grpSp>
            <p:nvGrpSpPr>
              <p:cNvPr id="27" name="Group 26"/>
              <p:cNvGrpSpPr/>
              <p:nvPr/>
            </p:nvGrpSpPr>
            <p:grpSpPr>
              <a:xfrm>
                <a:off x="182880" y="173699"/>
                <a:ext cx="8778240" cy="6510602"/>
                <a:chOff x="182880" y="173699"/>
                <a:chExt cx="8778240" cy="6510602"/>
              </a:xfrm>
            </p:grpSpPr>
            <p:sp>
              <p:nvSpPr>
                <p:cNvPr id="29" name="Rectangle 28"/>
                <p:cNvSpPr/>
                <p:nvPr/>
              </p:nvSpPr>
              <p:spPr>
                <a:xfrm>
                  <a:off x="182880" y="173699"/>
                  <a:ext cx="8778240" cy="6510602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2700">
                  <a:noFill/>
                </a:ln>
                <a:effectLst>
                  <a:outerShdw blurRad="63500" sx="101000" sy="101000" algn="ctr" rotWithShape="0">
                    <a:prstClr val="black">
                      <a:alpha val="40000"/>
                    </a:prstClr>
                  </a:outerShdw>
                </a:effectLst>
                <a:scene3d>
                  <a:camera prst="perspectiveFront" fov="4800000"/>
                  <a:lightRig rig="threePt" dir="t"/>
                </a:scene3d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30" name="Group 10"/>
                <p:cNvGrpSpPr/>
                <p:nvPr/>
              </p:nvGrpSpPr>
              <p:grpSpPr>
                <a:xfrm>
                  <a:off x="256032" y="237744"/>
                  <a:ext cx="8622792" cy="6364224"/>
                  <a:chOff x="247157" y="247430"/>
                  <a:chExt cx="8622792" cy="6364224"/>
                </a:xfrm>
              </p:grpSpPr>
              <p:sp>
                <p:nvSpPr>
                  <p:cNvPr id="31" name="Rectangle 30"/>
                  <p:cNvSpPr>
                    <a:spLocks/>
                  </p:cNvSpPr>
                  <p:nvPr/>
                </p:nvSpPr>
                <p:spPr>
                  <a:xfrm>
                    <a:off x="247157" y="247430"/>
                    <a:ext cx="8622792" cy="6364224"/>
                  </a:xfrm>
                  <a:prstGeom prst="rect">
                    <a:avLst/>
                  </a:prstGeom>
                  <a:noFill/>
                  <a:ln w="12700">
                    <a:solidFill>
                      <a:schemeClr val="tx2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/>
                  </a:p>
                </p:txBody>
              </p:sp>
              <p:cxnSp>
                <p:nvCxnSpPr>
                  <p:cNvPr id="32" name="Straight Connector 31"/>
                  <p:cNvCxnSpPr/>
                  <p:nvPr/>
                </p:nvCxnSpPr>
                <p:spPr>
                  <a:xfrm>
                    <a:off x="247157" y="6389024"/>
                    <a:ext cx="8622792" cy="1588"/>
                  </a:xfrm>
                  <a:prstGeom prst="line">
                    <a:avLst/>
                  </a:prstGeom>
                  <a:noFill/>
                  <a:ln w="12700">
                    <a:solidFill>
                      <a:schemeClr val="tx2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</p:cxnSp>
            </p:grpSp>
          </p:grpSp>
          <p:sp>
            <p:nvSpPr>
              <p:cNvPr id="28" name="Rectangle 27"/>
              <p:cNvSpPr/>
              <p:nvPr/>
            </p:nvSpPr>
            <p:spPr>
              <a:xfrm rot="5400000">
                <a:off x="801086" y="3274090"/>
                <a:ext cx="6135624" cy="64008"/>
              </a:xfrm>
              <a:prstGeom prst="rect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 w="3175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</p:grpSp>
        <p:sp>
          <p:nvSpPr>
            <p:cNvPr id="25" name="Rectangle 24"/>
            <p:cNvSpPr/>
            <p:nvPr/>
          </p:nvSpPr>
          <p:spPr>
            <a:xfrm rot="10800000">
              <a:off x="258763" y="1594462"/>
              <a:ext cx="3575304" cy="64008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 w="31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225" y="1694329"/>
            <a:ext cx="3008313" cy="9144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28319" y="609600"/>
            <a:ext cx="4114800" cy="5465763"/>
          </a:xfrm>
        </p:spPr>
        <p:txBody>
          <a:bodyPr>
            <a:normAutofit/>
          </a:bodyPr>
          <a:lstStyle>
            <a:lvl1pPr>
              <a:defRPr sz="2400" baseline="0"/>
            </a:lvl1pPr>
            <a:lvl2pPr>
              <a:defRPr sz="2200" baseline="0"/>
            </a:lvl2pPr>
            <a:lvl3pPr>
              <a:defRPr sz="2000" baseline="0"/>
            </a:lvl3pPr>
            <a:lvl4pPr>
              <a:defRPr sz="1800" baseline="0"/>
            </a:lvl4pPr>
            <a:lvl5pPr>
              <a:defRPr sz="1800" baseline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0225" y="2672323"/>
            <a:ext cx="3008313" cy="3403040"/>
          </a:xfrm>
        </p:spPr>
        <p:txBody>
          <a:bodyPr>
            <a:normAutofit/>
          </a:bodyPr>
          <a:lstStyle>
            <a:lvl1pPr marL="0" indent="0">
              <a:lnSpc>
                <a:spcPct val="120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08DB3-0A53-D340-B3CF-599B34F5F3EB}" type="datetime1">
              <a:rPr lang="en-US" smtClean="0"/>
              <a:t>2/21/13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3"/>
          </p:nvPr>
        </p:nvSpPr>
        <p:spPr>
          <a:xfrm>
            <a:off x="352892" y="310123"/>
            <a:ext cx="3398837" cy="1204912"/>
          </a:xfrm>
        </p:spPr>
        <p:txBody>
          <a:bodyPr>
            <a:normAutofit/>
          </a:bodyPr>
          <a:lstStyle>
            <a:lvl1pPr>
              <a:buNone/>
              <a:defRPr sz="1800"/>
            </a:lvl1pPr>
          </a:lstStyle>
          <a:p>
            <a:r>
              <a:rPr lang="en-US" dirty="0" smtClean="0"/>
              <a:t>Drag picture to placeholder or click icon to add</a:t>
            </a:r>
            <a:endParaRPr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grpSp>
          <p:nvGrpSpPr>
            <p:cNvPr id="16" name="Group 15"/>
            <p:cNvGrpSpPr/>
            <p:nvPr/>
          </p:nvGrpSpPr>
          <p:grpSpPr>
            <a:xfrm>
              <a:off x="182880" y="173699"/>
              <a:ext cx="8778240" cy="6510602"/>
              <a:chOff x="182880" y="173699"/>
              <a:chExt cx="8778240" cy="6510602"/>
            </a:xfrm>
          </p:grpSpPr>
          <p:sp>
            <p:nvSpPr>
              <p:cNvPr id="18" name="Rectangle 17"/>
              <p:cNvSpPr/>
              <p:nvPr/>
            </p:nvSpPr>
            <p:spPr>
              <a:xfrm>
                <a:off x="182880" y="173699"/>
                <a:ext cx="8778240" cy="65106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2700">
                <a:noFill/>
              </a:ln>
              <a:effectLst>
                <a:outerShdw blurRad="63500" sx="101000" sy="101000" algn="ctr" rotWithShape="0">
                  <a:prstClr val="black">
                    <a:alpha val="40000"/>
                  </a:prstClr>
                </a:outerShdw>
              </a:effectLst>
              <a:scene3d>
                <a:camera prst="perspectiveFront" fov="4800000"/>
                <a:lightRig rig="threePt" dir="t"/>
              </a:scene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19" name="Group 10"/>
              <p:cNvGrpSpPr/>
              <p:nvPr/>
            </p:nvGrpSpPr>
            <p:grpSpPr>
              <a:xfrm>
                <a:off x="256032" y="237744"/>
                <a:ext cx="8622792" cy="6364224"/>
                <a:chOff x="247157" y="247430"/>
                <a:chExt cx="8622792" cy="6364224"/>
              </a:xfrm>
            </p:grpSpPr>
            <p:sp>
              <p:nvSpPr>
                <p:cNvPr id="20" name="Rectangle 19"/>
                <p:cNvSpPr>
                  <a:spLocks/>
                </p:cNvSpPr>
                <p:nvPr/>
              </p:nvSpPr>
              <p:spPr>
                <a:xfrm>
                  <a:off x="247157" y="247430"/>
                  <a:ext cx="8622792" cy="6364224"/>
                </a:xfrm>
                <a:prstGeom prst="rect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  <p:cxnSp>
              <p:nvCxnSpPr>
                <p:cNvPr id="21" name="Straight Connector 20"/>
                <p:cNvCxnSpPr/>
                <p:nvPr/>
              </p:nvCxnSpPr>
              <p:spPr>
                <a:xfrm>
                  <a:off x="247157" y="6389024"/>
                  <a:ext cx="8622792" cy="1588"/>
                </a:xfrm>
                <a:prstGeom prst="line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</p:grpSp>
        </p:grpSp>
        <p:sp>
          <p:nvSpPr>
            <p:cNvPr id="17" name="Rectangle 16"/>
            <p:cNvSpPr/>
            <p:nvPr/>
          </p:nvSpPr>
          <p:spPr>
            <a:xfrm rot="5400000">
              <a:off x="801086" y="3274090"/>
              <a:ext cx="6135624" cy="64008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 w="31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52" y="1691640"/>
            <a:ext cx="3008376" cy="914400"/>
          </a:xfrm>
        </p:spPr>
        <p:txBody>
          <a:bodyPr anchor="b">
            <a:no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338559" y="612775"/>
            <a:ext cx="4114800" cy="5468112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Drag picture to placeholder or click icon to add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0352" y="2670048"/>
            <a:ext cx="3008376" cy="3401568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lnSpc>
                <a:spcPct val="120000"/>
              </a:lnSpc>
              <a:spcBef>
                <a:spcPts val="600"/>
              </a:spcBef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lnSpc>
                <a:spcPct val="120000"/>
              </a:lnSpc>
              <a:spcBef>
                <a:spcPts val="2000"/>
              </a:spcBef>
              <a:buClr>
                <a:schemeClr val="bg1">
                  <a:lumMod val="75000"/>
                  <a:lumOff val="25000"/>
                </a:schemeClr>
              </a:buClr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6682E5-7E97-2F44-B961-B3631B15779F}" type="datetime1">
              <a:rPr lang="en-US" smtClean="0"/>
              <a:t>2/21/13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grpSp>
          <p:nvGrpSpPr>
            <p:cNvPr id="17" name="Group 16"/>
            <p:cNvGrpSpPr/>
            <p:nvPr/>
          </p:nvGrpSpPr>
          <p:grpSpPr>
            <a:xfrm>
              <a:off x="182880" y="173699"/>
              <a:ext cx="8778240" cy="6510602"/>
              <a:chOff x="182880" y="173699"/>
              <a:chExt cx="8778240" cy="6510602"/>
            </a:xfrm>
          </p:grpSpPr>
          <p:sp>
            <p:nvSpPr>
              <p:cNvPr id="19" name="Rectangle 18"/>
              <p:cNvSpPr/>
              <p:nvPr/>
            </p:nvSpPr>
            <p:spPr>
              <a:xfrm>
                <a:off x="182880" y="173699"/>
                <a:ext cx="8778240" cy="65106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2700">
                <a:noFill/>
              </a:ln>
              <a:effectLst>
                <a:outerShdw blurRad="63500" sx="101000" sy="101000" algn="ctr" rotWithShape="0">
                  <a:prstClr val="black">
                    <a:alpha val="40000"/>
                  </a:prstClr>
                </a:outerShdw>
              </a:effectLst>
              <a:scene3d>
                <a:camera prst="perspectiveFront" fov="4800000"/>
                <a:lightRig rig="threePt" dir="t"/>
              </a:scene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21" name="Group 10"/>
              <p:cNvGrpSpPr/>
              <p:nvPr/>
            </p:nvGrpSpPr>
            <p:grpSpPr>
              <a:xfrm>
                <a:off x="256032" y="237744"/>
                <a:ext cx="8622792" cy="6364224"/>
                <a:chOff x="247157" y="247430"/>
                <a:chExt cx="8622792" cy="6364224"/>
              </a:xfrm>
            </p:grpSpPr>
            <p:sp>
              <p:nvSpPr>
                <p:cNvPr id="22" name="Rectangle 21"/>
                <p:cNvSpPr>
                  <a:spLocks/>
                </p:cNvSpPr>
                <p:nvPr/>
              </p:nvSpPr>
              <p:spPr>
                <a:xfrm>
                  <a:off x="247157" y="247430"/>
                  <a:ext cx="8622792" cy="6364224"/>
                </a:xfrm>
                <a:prstGeom prst="rect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  <p:cxnSp>
              <p:nvCxnSpPr>
                <p:cNvPr id="23" name="Straight Connector 22"/>
                <p:cNvCxnSpPr/>
                <p:nvPr/>
              </p:nvCxnSpPr>
              <p:spPr>
                <a:xfrm>
                  <a:off x="247157" y="6389024"/>
                  <a:ext cx="8622792" cy="1588"/>
                </a:xfrm>
                <a:prstGeom prst="line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</p:grpSp>
        </p:grpSp>
        <p:sp>
          <p:nvSpPr>
            <p:cNvPr id="20" name="Rectangle 19"/>
            <p:cNvSpPr/>
            <p:nvPr/>
          </p:nvSpPr>
          <p:spPr>
            <a:xfrm>
              <a:off x="256032" y="4203192"/>
              <a:ext cx="8622792" cy="64008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 w="31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51" y="4287819"/>
            <a:ext cx="8021977" cy="916193"/>
          </a:xfrm>
        </p:spPr>
        <p:txBody>
          <a:bodyPr anchor="b">
            <a:no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56347" y="331694"/>
            <a:ext cx="8421624" cy="3783106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Drag picture to placeholder or click icon to add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0351" y="5271247"/>
            <a:ext cx="8021977" cy="1013011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lnSpc>
                <a:spcPct val="120000"/>
              </a:lnSpc>
              <a:spcBef>
                <a:spcPts val="2000"/>
              </a:spcBef>
              <a:buClr>
                <a:schemeClr val="bg1">
                  <a:lumMod val="75000"/>
                  <a:lumOff val="25000"/>
                </a:schemeClr>
              </a:buClr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42E74-C78C-C942-965B-B6CC6D494C40}" type="datetime1">
              <a:rPr lang="en-US" smtClean="0"/>
              <a:t>2/21/13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sp>
          <p:nvSpPr>
            <p:cNvPr id="14" name="Rectangle 13"/>
            <p:cNvSpPr/>
            <p:nvPr/>
          </p:nvSpPr>
          <p:spPr>
            <a:xfrm>
              <a:off x="182880" y="173699"/>
              <a:ext cx="8778240" cy="65106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5" name="Group 10"/>
            <p:cNvGrpSpPr/>
            <p:nvPr/>
          </p:nvGrpSpPr>
          <p:grpSpPr>
            <a:xfrm>
              <a:off x="256032" y="237744"/>
              <a:ext cx="8622792" cy="6364224"/>
              <a:chOff x="247157" y="247430"/>
              <a:chExt cx="8622792" cy="6364224"/>
            </a:xfrm>
          </p:grpSpPr>
          <p:sp>
            <p:nvSpPr>
              <p:cNvPr id="16" name="Rectangle 15"/>
              <p:cNvSpPr>
                <a:spLocks/>
              </p:cNvSpPr>
              <p:nvPr/>
            </p:nvSpPr>
            <p:spPr>
              <a:xfrm>
                <a:off x="247157" y="247430"/>
                <a:ext cx="8622792" cy="6364224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17" name="Straight Connector 16"/>
              <p:cNvCxnSpPr/>
              <p:nvPr/>
            </p:nvCxnSpPr>
            <p:spPr>
              <a:xfrm>
                <a:off x="247157" y="6389024"/>
                <a:ext cx="8622792" cy="1588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18" name="Rectangle 17"/>
              <p:cNvSpPr/>
              <p:nvPr/>
            </p:nvSpPr>
            <p:spPr>
              <a:xfrm>
                <a:off x="247157" y="1612392"/>
                <a:ext cx="8622792" cy="64008"/>
              </a:xfrm>
              <a:prstGeom prst="rect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 w="3175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D67E5-F24F-664E-AC9C-26173D2CF6BA}" type="datetime1">
              <a:rPr lang="en-US" smtClean="0"/>
              <a:t>2/21/13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grpSp>
          <p:nvGrpSpPr>
            <p:cNvPr id="14" name="Group 13"/>
            <p:cNvGrpSpPr/>
            <p:nvPr/>
          </p:nvGrpSpPr>
          <p:grpSpPr>
            <a:xfrm>
              <a:off x="182880" y="173699"/>
              <a:ext cx="8778240" cy="6510602"/>
              <a:chOff x="182880" y="173699"/>
              <a:chExt cx="8778240" cy="6510602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182880" y="173699"/>
                <a:ext cx="8778240" cy="65106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2700">
                <a:noFill/>
              </a:ln>
              <a:effectLst>
                <a:outerShdw blurRad="63500" sx="101000" sy="101000" algn="ctr" rotWithShape="0">
                  <a:prstClr val="black">
                    <a:alpha val="40000"/>
                  </a:prstClr>
                </a:outerShdw>
              </a:effectLst>
              <a:scene3d>
                <a:camera prst="perspectiveFront" fov="4800000"/>
                <a:lightRig rig="threePt" dir="t"/>
              </a:scene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16" name="Group 10"/>
              <p:cNvGrpSpPr/>
              <p:nvPr/>
            </p:nvGrpSpPr>
            <p:grpSpPr>
              <a:xfrm>
                <a:off x="256032" y="237744"/>
                <a:ext cx="8622792" cy="6364224"/>
                <a:chOff x="247157" y="247430"/>
                <a:chExt cx="8622792" cy="6364224"/>
              </a:xfrm>
            </p:grpSpPr>
            <p:sp>
              <p:nvSpPr>
                <p:cNvPr id="17" name="Rectangle 16"/>
                <p:cNvSpPr>
                  <a:spLocks/>
                </p:cNvSpPr>
                <p:nvPr/>
              </p:nvSpPr>
              <p:spPr>
                <a:xfrm>
                  <a:off x="247157" y="247430"/>
                  <a:ext cx="8622792" cy="6364224"/>
                </a:xfrm>
                <a:prstGeom prst="rect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  <p:cxnSp>
              <p:nvCxnSpPr>
                <p:cNvPr id="19" name="Straight Connector 18"/>
                <p:cNvCxnSpPr/>
                <p:nvPr/>
              </p:nvCxnSpPr>
              <p:spPr>
                <a:xfrm>
                  <a:off x="247157" y="6389024"/>
                  <a:ext cx="8622792" cy="1588"/>
                </a:xfrm>
                <a:prstGeom prst="line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</p:grpSp>
        </p:grpSp>
        <p:sp>
          <p:nvSpPr>
            <p:cNvPr id="18" name="Rectangle 17"/>
            <p:cNvSpPr/>
            <p:nvPr/>
          </p:nvSpPr>
          <p:spPr>
            <a:xfrm rot="5400000">
              <a:off x="4242277" y="3274090"/>
              <a:ext cx="6135624" cy="64008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 w="31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91399" y="609600"/>
            <a:ext cx="1416423" cy="5516563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78222" y="609600"/>
            <a:ext cx="6279777" cy="5516563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F139F-CB8F-D149-BA56-8B0C015E5021}" type="datetime1">
              <a:rPr lang="en-US" smtClean="0"/>
              <a:t>2/21/13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sp>
          <p:nvSpPr>
            <p:cNvPr id="13" name="Rectangle 12"/>
            <p:cNvSpPr/>
            <p:nvPr/>
          </p:nvSpPr>
          <p:spPr>
            <a:xfrm>
              <a:off x="182880" y="173699"/>
              <a:ext cx="8778240" cy="65106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" name="Group 10"/>
            <p:cNvGrpSpPr/>
            <p:nvPr/>
          </p:nvGrpSpPr>
          <p:grpSpPr>
            <a:xfrm>
              <a:off x="256032" y="237744"/>
              <a:ext cx="8622792" cy="6364224"/>
              <a:chOff x="247157" y="247430"/>
              <a:chExt cx="8622792" cy="6364224"/>
            </a:xfrm>
          </p:grpSpPr>
          <p:sp>
            <p:nvSpPr>
              <p:cNvPr id="19" name="Rectangle 18"/>
              <p:cNvSpPr>
                <a:spLocks/>
              </p:cNvSpPr>
              <p:nvPr/>
            </p:nvSpPr>
            <p:spPr>
              <a:xfrm>
                <a:off x="247157" y="247430"/>
                <a:ext cx="8622792" cy="6364224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20" name="Straight Connector 19"/>
              <p:cNvCxnSpPr/>
              <p:nvPr/>
            </p:nvCxnSpPr>
            <p:spPr>
              <a:xfrm>
                <a:off x="247157" y="6389024"/>
                <a:ext cx="8622792" cy="1588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21" name="Rectangle 20"/>
              <p:cNvSpPr/>
              <p:nvPr/>
            </p:nvSpPr>
            <p:spPr>
              <a:xfrm>
                <a:off x="247157" y="1612392"/>
                <a:ext cx="8622792" cy="64008"/>
              </a:xfrm>
              <a:prstGeom prst="rect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 w="3175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42CA6-DA21-D448-9BFF-3B41542CED08}" type="datetime1">
              <a:rPr lang="en-US" smtClean="0"/>
              <a:t>2/21/13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486873" y="411480"/>
            <a:ext cx="8170254" cy="6035040"/>
            <a:chOff x="486873" y="411480"/>
            <a:chExt cx="8170254" cy="6035040"/>
          </a:xfrm>
        </p:grpSpPr>
        <p:sp>
          <p:nvSpPr>
            <p:cNvPr id="12" name="Rectangle 11"/>
            <p:cNvSpPr/>
            <p:nvPr/>
          </p:nvSpPr>
          <p:spPr>
            <a:xfrm>
              <a:off x="486873" y="411480"/>
              <a:ext cx="8170254" cy="60350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" name="Group 11"/>
            <p:cNvGrpSpPr/>
            <p:nvPr/>
          </p:nvGrpSpPr>
          <p:grpSpPr>
            <a:xfrm>
              <a:off x="562842" y="475488"/>
              <a:ext cx="7982713" cy="5888736"/>
              <a:chOff x="562842" y="475488"/>
              <a:chExt cx="7982713" cy="5888736"/>
            </a:xfrm>
          </p:grpSpPr>
          <p:sp>
            <p:nvSpPr>
              <p:cNvPr id="8" name="Rectangle 7"/>
              <p:cNvSpPr>
                <a:spLocks/>
              </p:cNvSpPr>
              <p:nvPr/>
            </p:nvSpPr>
            <p:spPr>
              <a:xfrm>
                <a:off x="562843" y="475488"/>
                <a:ext cx="7982712" cy="5888736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9" name="Straight Connector 8"/>
              <p:cNvCxnSpPr/>
              <p:nvPr/>
            </p:nvCxnSpPr>
            <p:spPr>
              <a:xfrm>
                <a:off x="562842" y="6133646"/>
                <a:ext cx="7982712" cy="1472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1" name="Straight Connector 10"/>
              <p:cNvCxnSpPr/>
              <p:nvPr/>
            </p:nvCxnSpPr>
            <p:spPr>
              <a:xfrm>
                <a:off x="562842" y="3427528"/>
                <a:ext cx="7982712" cy="1472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00113" y="3442447"/>
            <a:ext cx="7345362" cy="1532965"/>
          </a:xfrm>
        </p:spPr>
        <p:txBody>
          <a:bodyPr anchor="b" anchorCtr="0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00113" y="5029200"/>
            <a:ext cx="7345362" cy="990600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9259" y="6122894"/>
            <a:ext cx="2133600" cy="259317"/>
          </a:xfrm>
        </p:spPr>
        <p:txBody>
          <a:bodyPr/>
          <a:lstStyle/>
          <a:p>
            <a:fld id="{F87D6CFC-0B4B-2148-A17F-CDDE4D02F4BF}" type="datetime1">
              <a:rPr lang="en-US" smtClean="0"/>
              <a:t>2/21/13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38800" y="6124401"/>
            <a:ext cx="2895600" cy="25781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2"/>
          </p:nvPr>
        </p:nvSpPr>
        <p:spPr>
          <a:xfrm>
            <a:off x="636493" y="533400"/>
            <a:ext cx="7836408" cy="2828925"/>
          </a:xfrm>
        </p:spPr>
        <p:txBody>
          <a:bodyPr>
            <a:normAutofit/>
          </a:bodyPr>
          <a:lstStyle>
            <a:lvl1pPr>
              <a:buNone/>
              <a:defRPr sz="2000"/>
            </a:lvl1pPr>
          </a:lstStyle>
          <a:p>
            <a:r>
              <a:rPr lang="en-US" dirty="0" smtClean="0"/>
              <a:t>Drag picture to placeholder or click icon to add</a:t>
            </a:r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sp>
          <p:nvSpPr>
            <p:cNvPr id="12" name="Rectangle 11"/>
            <p:cNvSpPr/>
            <p:nvPr/>
          </p:nvSpPr>
          <p:spPr>
            <a:xfrm>
              <a:off x="182880" y="173699"/>
              <a:ext cx="8778240" cy="65106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" name="Group 10"/>
            <p:cNvGrpSpPr/>
            <p:nvPr/>
          </p:nvGrpSpPr>
          <p:grpSpPr>
            <a:xfrm>
              <a:off x="256032" y="237744"/>
              <a:ext cx="8622792" cy="6364224"/>
              <a:chOff x="247157" y="247430"/>
              <a:chExt cx="8622792" cy="6364224"/>
            </a:xfrm>
          </p:grpSpPr>
          <p:sp>
            <p:nvSpPr>
              <p:cNvPr id="27" name="Rectangle 26"/>
              <p:cNvSpPr>
                <a:spLocks/>
              </p:cNvSpPr>
              <p:nvPr/>
            </p:nvSpPr>
            <p:spPr>
              <a:xfrm>
                <a:off x="247157" y="247430"/>
                <a:ext cx="8622792" cy="6364224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28" name="Straight Connector 27"/>
              <p:cNvCxnSpPr/>
              <p:nvPr/>
            </p:nvCxnSpPr>
            <p:spPr>
              <a:xfrm>
                <a:off x="247157" y="6389024"/>
                <a:ext cx="8622792" cy="1588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0113" y="1371600"/>
            <a:ext cx="7345362" cy="1676400"/>
          </a:xfrm>
        </p:spPr>
        <p:txBody>
          <a:bodyPr anchor="b" anchorCtr="0">
            <a:noAutofit/>
          </a:bodyPr>
          <a:lstStyle>
            <a:lvl1pPr algn="ctr">
              <a:defRPr sz="5400" b="0" i="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0113" y="3134566"/>
            <a:ext cx="7345362" cy="1500187"/>
          </a:xfrm>
        </p:spPr>
        <p:txBody>
          <a:bodyPr anchor="t" anchorCtr="0"/>
          <a:lstStyle>
            <a:lvl1pPr marL="0" indent="0" algn="ctr">
              <a:spcBef>
                <a:spcPts val="300"/>
              </a:spcBef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00D79-2A23-4C40-804A-C01F394F0C72}" type="datetime1">
              <a:rPr lang="en-US" smtClean="0"/>
              <a:t>2/21/13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sp>
          <p:nvSpPr>
            <p:cNvPr id="21" name="Rectangle 20"/>
            <p:cNvSpPr/>
            <p:nvPr/>
          </p:nvSpPr>
          <p:spPr>
            <a:xfrm>
              <a:off x="182880" y="173699"/>
              <a:ext cx="8778240" cy="65106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2" name="Group 10"/>
            <p:cNvGrpSpPr/>
            <p:nvPr/>
          </p:nvGrpSpPr>
          <p:grpSpPr>
            <a:xfrm>
              <a:off x="256032" y="237744"/>
              <a:ext cx="8622792" cy="6364224"/>
              <a:chOff x="247157" y="247430"/>
              <a:chExt cx="8622792" cy="6364224"/>
            </a:xfrm>
          </p:grpSpPr>
          <p:sp>
            <p:nvSpPr>
              <p:cNvPr id="23" name="Rectangle 22"/>
              <p:cNvSpPr>
                <a:spLocks/>
              </p:cNvSpPr>
              <p:nvPr/>
            </p:nvSpPr>
            <p:spPr>
              <a:xfrm>
                <a:off x="247157" y="247430"/>
                <a:ext cx="8622792" cy="6364224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24" name="Straight Connector 23"/>
              <p:cNvCxnSpPr/>
              <p:nvPr/>
            </p:nvCxnSpPr>
            <p:spPr>
              <a:xfrm>
                <a:off x="247157" y="6389024"/>
                <a:ext cx="8622792" cy="1588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25" name="Rectangle 24"/>
              <p:cNvSpPr/>
              <p:nvPr/>
            </p:nvSpPr>
            <p:spPr>
              <a:xfrm>
                <a:off x="247157" y="1612392"/>
                <a:ext cx="8622792" cy="64008"/>
              </a:xfrm>
              <a:prstGeom prst="rect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 w="3175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00111" y="2147888"/>
            <a:ext cx="3566160" cy="39274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199" y="2147888"/>
            <a:ext cx="3566160" cy="39274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74B835-C713-9846-B110-24995DE671EF}" type="datetime1">
              <a:rPr lang="en-US" smtClean="0"/>
              <a:t>2/21/13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grpSp>
          <p:nvGrpSpPr>
            <p:cNvPr id="26" name="Group 25"/>
            <p:cNvGrpSpPr/>
            <p:nvPr/>
          </p:nvGrpSpPr>
          <p:grpSpPr>
            <a:xfrm>
              <a:off x="182880" y="173699"/>
              <a:ext cx="8778240" cy="6510602"/>
              <a:chOff x="182880" y="173699"/>
              <a:chExt cx="8778240" cy="6510602"/>
            </a:xfrm>
          </p:grpSpPr>
          <p:sp>
            <p:nvSpPr>
              <p:cNvPr id="27" name="Rectangle 26"/>
              <p:cNvSpPr/>
              <p:nvPr/>
            </p:nvSpPr>
            <p:spPr>
              <a:xfrm>
                <a:off x="182880" y="173699"/>
                <a:ext cx="8778240" cy="65106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2700">
                <a:noFill/>
              </a:ln>
              <a:effectLst>
                <a:outerShdw blurRad="63500" sx="101000" sy="101000" algn="ctr" rotWithShape="0">
                  <a:prstClr val="black">
                    <a:alpha val="40000"/>
                  </a:prstClr>
                </a:outerShdw>
              </a:effectLst>
              <a:scene3d>
                <a:camera prst="perspectiveFront" fov="4800000"/>
                <a:lightRig rig="threePt" dir="t"/>
              </a:scene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28" name="Group 10"/>
              <p:cNvGrpSpPr/>
              <p:nvPr/>
            </p:nvGrpSpPr>
            <p:grpSpPr>
              <a:xfrm>
                <a:off x="256032" y="237744"/>
                <a:ext cx="8622792" cy="6364224"/>
                <a:chOff x="247157" y="247430"/>
                <a:chExt cx="8622792" cy="6364224"/>
              </a:xfrm>
            </p:grpSpPr>
            <p:sp>
              <p:nvSpPr>
                <p:cNvPr id="29" name="Rectangle 28"/>
                <p:cNvSpPr>
                  <a:spLocks/>
                </p:cNvSpPr>
                <p:nvPr/>
              </p:nvSpPr>
              <p:spPr>
                <a:xfrm>
                  <a:off x="247157" y="247430"/>
                  <a:ext cx="8622792" cy="6364224"/>
                </a:xfrm>
                <a:prstGeom prst="rect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  <p:cxnSp>
              <p:nvCxnSpPr>
                <p:cNvPr id="31" name="Straight Connector 30"/>
                <p:cNvCxnSpPr/>
                <p:nvPr/>
              </p:nvCxnSpPr>
              <p:spPr>
                <a:xfrm>
                  <a:off x="247157" y="6389024"/>
                  <a:ext cx="8622792" cy="1588"/>
                </a:xfrm>
                <a:prstGeom prst="line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sp>
              <p:nvSpPr>
                <p:cNvPr id="32" name="Rectangle 31"/>
                <p:cNvSpPr/>
                <p:nvPr/>
              </p:nvSpPr>
              <p:spPr>
                <a:xfrm>
                  <a:off x="247157" y="1612392"/>
                  <a:ext cx="8622792" cy="64008"/>
                </a:xfrm>
                <a:prstGeom prst="rect">
                  <a:avLst/>
                </a:prstGeom>
                <a:solidFill>
                  <a:schemeClr val="bg2">
                    <a:lumMod val="40000"/>
                    <a:lumOff val="60000"/>
                  </a:schemeClr>
                </a:solidFill>
                <a:ln w="3175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</p:grpSp>
        </p:grpSp>
        <p:cxnSp>
          <p:nvCxnSpPr>
            <p:cNvPr id="23" name="Straight Connector 22"/>
            <p:cNvCxnSpPr/>
            <p:nvPr/>
          </p:nvCxnSpPr>
          <p:spPr>
            <a:xfrm rot="16200000" flipH="1">
              <a:off x="2217480" y="4026438"/>
              <a:ext cx="4711326" cy="2286"/>
            </a:xfrm>
            <a:prstGeom prst="line">
              <a:avLst/>
            </a:prstGeom>
            <a:noFill/>
            <a:ln w="12700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301" y="1708990"/>
            <a:ext cx="3566160" cy="832503"/>
          </a:xfrm>
        </p:spPr>
        <p:txBody>
          <a:bodyPr anchor="ctr" anchorCtr="0">
            <a:noAutofit/>
          </a:bodyPr>
          <a:lstStyle>
            <a:lvl1pPr marL="0" indent="0" algn="ctr">
              <a:spcBef>
                <a:spcPts val="300"/>
              </a:spcBef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301" y="2590801"/>
            <a:ext cx="3566160" cy="348456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45539" y="1708990"/>
            <a:ext cx="3566160" cy="832503"/>
          </a:xfrm>
        </p:spPr>
        <p:txBody>
          <a:bodyPr anchor="ctr" anchorCtr="0">
            <a:noAutofit/>
          </a:bodyPr>
          <a:lstStyle>
            <a:lvl1pPr marL="0" indent="0" algn="ctr">
              <a:spcBef>
                <a:spcPts val="300"/>
              </a:spcBef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45539" y="2590801"/>
            <a:ext cx="3566160" cy="348456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93BC9-E94F-5B47-BD76-EECA0CBE7CA1}" type="datetime1">
              <a:rPr lang="en-US" smtClean="0"/>
              <a:t>2/21/13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sp>
          <p:nvSpPr>
            <p:cNvPr id="13" name="Rectangle 12"/>
            <p:cNvSpPr/>
            <p:nvPr/>
          </p:nvSpPr>
          <p:spPr>
            <a:xfrm>
              <a:off x="182880" y="173699"/>
              <a:ext cx="8778240" cy="65106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4" name="Group 10"/>
            <p:cNvGrpSpPr/>
            <p:nvPr/>
          </p:nvGrpSpPr>
          <p:grpSpPr>
            <a:xfrm>
              <a:off x="256032" y="237744"/>
              <a:ext cx="8622792" cy="6364224"/>
              <a:chOff x="247157" y="247430"/>
              <a:chExt cx="8622792" cy="6364224"/>
            </a:xfrm>
          </p:grpSpPr>
          <p:sp>
            <p:nvSpPr>
              <p:cNvPr id="15" name="Rectangle 14"/>
              <p:cNvSpPr>
                <a:spLocks/>
              </p:cNvSpPr>
              <p:nvPr/>
            </p:nvSpPr>
            <p:spPr>
              <a:xfrm>
                <a:off x="247157" y="247430"/>
                <a:ext cx="8622792" cy="6364224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16" name="Straight Connector 15"/>
              <p:cNvCxnSpPr/>
              <p:nvPr/>
            </p:nvCxnSpPr>
            <p:spPr>
              <a:xfrm>
                <a:off x="247157" y="6389024"/>
                <a:ext cx="8622792" cy="1588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17" name="Rectangle 16"/>
              <p:cNvSpPr/>
              <p:nvPr/>
            </p:nvSpPr>
            <p:spPr>
              <a:xfrm>
                <a:off x="247157" y="1612392"/>
                <a:ext cx="8622792" cy="64008"/>
              </a:xfrm>
              <a:prstGeom prst="rect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 w="3175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308A2-EBB5-744B-B5B4-7699A7EC7B98}" type="datetime1">
              <a:rPr lang="en-US" smtClean="0"/>
              <a:t>2/21/13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sp>
          <p:nvSpPr>
            <p:cNvPr id="11" name="Rectangle 10"/>
            <p:cNvSpPr/>
            <p:nvPr/>
          </p:nvSpPr>
          <p:spPr>
            <a:xfrm>
              <a:off x="182880" y="173699"/>
              <a:ext cx="8778240" cy="65106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2" name="Group 10"/>
            <p:cNvGrpSpPr/>
            <p:nvPr/>
          </p:nvGrpSpPr>
          <p:grpSpPr>
            <a:xfrm>
              <a:off x="256032" y="237744"/>
              <a:ext cx="8622792" cy="6364224"/>
              <a:chOff x="247157" y="247430"/>
              <a:chExt cx="8622792" cy="6364224"/>
            </a:xfrm>
          </p:grpSpPr>
          <p:sp>
            <p:nvSpPr>
              <p:cNvPr id="13" name="Rectangle 12"/>
              <p:cNvSpPr>
                <a:spLocks/>
              </p:cNvSpPr>
              <p:nvPr/>
            </p:nvSpPr>
            <p:spPr>
              <a:xfrm>
                <a:off x="247157" y="247430"/>
                <a:ext cx="8622792" cy="6364224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14" name="Straight Connector 13"/>
              <p:cNvCxnSpPr/>
              <p:nvPr/>
            </p:nvCxnSpPr>
            <p:spPr>
              <a:xfrm>
                <a:off x="247157" y="6389024"/>
                <a:ext cx="8622792" cy="1588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872E7-27FD-CA40-8E81-E7A5851A1F00}" type="datetime1">
              <a:rPr lang="en-US" smtClean="0"/>
              <a:t>2/21/13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grpSp>
          <p:nvGrpSpPr>
            <p:cNvPr id="16" name="Group 15"/>
            <p:cNvGrpSpPr/>
            <p:nvPr/>
          </p:nvGrpSpPr>
          <p:grpSpPr>
            <a:xfrm>
              <a:off x="182880" y="173699"/>
              <a:ext cx="8778240" cy="6510602"/>
              <a:chOff x="182880" y="173699"/>
              <a:chExt cx="8778240" cy="6510602"/>
            </a:xfrm>
          </p:grpSpPr>
          <p:sp>
            <p:nvSpPr>
              <p:cNvPr id="17" name="Rectangle 16"/>
              <p:cNvSpPr/>
              <p:nvPr/>
            </p:nvSpPr>
            <p:spPr>
              <a:xfrm>
                <a:off x="182880" y="173699"/>
                <a:ext cx="8778240" cy="65106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2700">
                <a:noFill/>
              </a:ln>
              <a:effectLst>
                <a:outerShdw blurRad="63500" sx="101000" sy="101000" algn="ctr" rotWithShape="0">
                  <a:prstClr val="black">
                    <a:alpha val="40000"/>
                  </a:prstClr>
                </a:outerShdw>
              </a:effectLst>
              <a:scene3d>
                <a:camera prst="perspectiveFront" fov="4800000"/>
                <a:lightRig rig="threePt" dir="t"/>
              </a:scene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18" name="Group 10"/>
              <p:cNvGrpSpPr/>
              <p:nvPr/>
            </p:nvGrpSpPr>
            <p:grpSpPr>
              <a:xfrm>
                <a:off x="256032" y="237744"/>
                <a:ext cx="8622792" cy="6364224"/>
                <a:chOff x="247157" y="247430"/>
                <a:chExt cx="8622792" cy="6364224"/>
              </a:xfrm>
            </p:grpSpPr>
            <p:sp>
              <p:nvSpPr>
                <p:cNvPr id="19" name="Rectangle 18"/>
                <p:cNvSpPr>
                  <a:spLocks/>
                </p:cNvSpPr>
                <p:nvPr/>
              </p:nvSpPr>
              <p:spPr>
                <a:xfrm>
                  <a:off x="247157" y="247430"/>
                  <a:ext cx="8622792" cy="6364224"/>
                </a:xfrm>
                <a:prstGeom prst="rect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  <p:cxnSp>
              <p:nvCxnSpPr>
                <p:cNvPr id="20" name="Straight Connector 19"/>
                <p:cNvCxnSpPr/>
                <p:nvPr/>
              </p:nvCxnSpPr>
              <p:spPr>
                <a:xfrm>
                  <a:off x="247157" y="6389024"/>
                  <a:ext cx="8622792" cy="1588"/>
                </a:xfrm>
                <a:prstGeom prst="line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</p:grpSp>
        </p:grpSp>
        <p:sp>
          <p:nvSpPr>
            <p:cNvPr id="33" name="Rectangle 32"/>
            <p:cNvSpPr/>
            <p:nvPr/>
          </p:nvSpPr>
          <p:spPr>
            <a:xfrm rot="5400000">
              <a:off x="801086" y="3274090"/>
              <a:ext cx="6135624" cy="64008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 w="31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225" y="1169892"/>
            <a:ext cx="3008313" cy="9144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28319" y="609600"/>
            <a:ext cx="4114800" cy="5465763"/>
          </a:xfrm>
        </p:spPr>
        <p:txBody>
          <a:bodyPr>
            <a:normAutofit/>
          </a:bodyPr>
          <a:lstStyle>
            <a:lvl1pPr>
              <a:defRPr sz="2400" baseline="0"/>
            </a:lvl1pPr>
            <a:lvl2pPr>
              <a:defRPr sz="2200" baseline="0"/>
            </a:lvl2pPr>
            <a:lvl3pPr>
              <a:defRPr sz="2000" baseline="0"/>
            </a:lvl3pPr>
            <a:lvl4pPr>
              <a:defRPr sz="1800" baseline="0"/>
            </a:lvl4pPr>
            <a:lvl5pPr>
              <a:defRPr sz="1800" baseline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0225" y="2147888"/>
            <a:ext cx="3008313" cy="3262313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lnSpc>
                <a:spcPct val="120000"/>
              </a:lnSpc>
              <a:spcBef>
                <a:spcPts val="600"/>
              </a:spcBef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2000"/>
              </a:spcBef>
              <a:buClr>
                <a:schemeClr val="bg1">
                  <a:lumMod val="75000"/>
                  <a:lumOff val="25000"/>
                </a:schemeClr>
              </a:buClr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7C8EB-B6A2-A747-83AD-60E35A0235F5}" type="datetime1">
              <a:rPr lang="en-US" smtClean="0"/>
              <a:t>2/21/13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4A37A-AFC2-4A01-80A1-FC20F2C0D5B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00113" y="244158"/>
            <a:ext cx="7345362" cy="13398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0112" y="2133601"/>
            <a:ext cx="7345363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43840" y="6371591"/>
            <a:ext cx="2133600" cy="2593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60000"/>
                    <a:lumOff val="40000"/>
                  </a:schemeClr>
                </a:solidFill>
                <a:latin typeface="Brush Script MT" pitchFamily="66" charset="0"/>
              </a:defRPr>
            </a:lvl1pPr>
          </a:lstStyle>
          <a:p>
            <a:fld id="{F6F81F14-9AEC-394B-B8F6-AE69A194437D}" type="datetime1">
              <a:rPr lang="en-US" smtClean="0"/>
              <a:t>2/21/13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58840" y="6371591"/>
            <a:ext cx="2895600" cy="2578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algn="r" defTabSz="914400" rtl="0" eaLnBrk="1" latinLnBrk="0" hangingPunct="1">
              <a:defRPr sz="1200" kern="1200">
                <a:solidFill>
                  <a:schemeClr val="bg2">
                    <a:lumMod val="60000"/>
                    <a:lumOff val="40000"/>
                  </a:schemeClr>
                </a:solidFill>
                <a:latin typeface="Brush Script MT" pitchFamily="66" charset="0"/>
                <a:ea typeface="+mn-ea"/>
                <a:cs typeface="+mn-cs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91000" y="6356350"/>
            <a:ext cx="762000" cy="2714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algn="ctr" defTabSz="914400" rtl="0" eaLnBrk="1" latinLnBrk="0" hangingPunct="1">
              <a:defRPr sz="1200" kern="1200">
                <a:solidFill>
                  <a:schemeClr val="bg2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EBFB1032-EA64-7144-B003-9BCC9D94B503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3" r:id="rId1"/>
    <p:sldLayoutId id="2147483744" r:id="rId2"/>
    <p:sldLayoutId id="2147483745" r:id="rId3"/>
    <p:sldLayoutId id="2147483746" r:id="rId4"/>
    <p:sldLayoutId id="2147483747" r:id="rId5"/>
    <p:sldLayoutId id="2147483748" r:id="rId6"/>
    <p:sldLayoutId id="2147483749" r:id="rId7"/>
    <p:sldLayoutId id="2147483750" r:id="rId8"/>
    <p:sldLayoutId id="2147483751" r:id="rId9"/>
    <p:sldLayoutId id="2147483752" r:id="rId10"/>
    <p:sldLayoutId id="2147483753" r:id="rId11"/>
    <p:sldLayoutId id="2147483754" r:id="rId12"/>
    <p:sldLayoutId id="2147483755" r:id="rId13"/>
    <p:sldLayoutId id="2147483756" r:id="rId14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8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2000"/>
        </a:spcBef>
        <a:buClr>
          <a:schemeClr val="tx1">
            <a:lumMod val="75000"/>
            <a:lumOff val="25000"/>
          </a:schemeClr>
        </a:buClr>
        <a:buFont typeface="Arial" pitchFamily="34" charset="0"/>
        <a:buChar char="•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79438" indent="-228600" algn="l" defTabSz="914400" rtl="0" eaLnBrk="1" latinLnBrk="0" hangingPunct="1">
        <a:spcBef>
          <a:spcPts val="600"/>
        </a:spcBef>
        <a:buClr>
          <a:schemeClr val="bg2">
            <a:lumMod val="60000"/>
            <a:lumOff val="40000"/>
          </a:schemeClr>
        </a:buClr>
        <a:buFont typeface="Arial" pitchFamily="34" charset="0"/>
        <a:buChar char="•"/>
        <a:defRPr sz="2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8038" indent="-228600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Font typeface="Arial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36638" indent="-228600" algn="l" defTabSz="914400" rtl="0" eaLnBrk="1" latinLnBrk="0" hangingPunct="1">
        <a:spcBef>
          <a:spcPts val="600"/>
        </a:spcBef>
        <a:buClr>
          <a:schemeClr val="bg2">
            <a:lumMod val="60000"/>
            <a:lumOff val="40000"/>
          </a:schemeClr>
        </a:buClr>
        <a:buFont typeface="Arial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265238" indent="-228600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Font typeface="Arial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485900" indent="-228600" algn="l" defTabSz="914400" rtl="0" eaLnBrk="1" latinLnBrk="0" hangingPunct="1">
        <a:spcBef>
          <a:spcPct val="20000"/>
        </a:spcBef>
        <a:buClr>
          <a:schemeClr val="bg2">
            <a:lumMod val="60000"/>
            <a:lumOff val="40000"/>
          </a:schemeClr>
        </a:buClr>
        <a:buFont typeface="Arial" pitchFamily="34" charset="0"/>
        <a:buChar char="•"/>
        <a:defRPr lang="en-US" sz="1800" kern="1200" dirty="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712913" indent="-228600" algn="l" defTabSz="914400" rtl="0" eaLnBrk="1" latinLnBrk="0" hangingPunct="1">
        <a:spcBef>
          <a:spcPct val="20000"/>
        </a:spcBef>
        <a:buClr>
          <a:schemeClr val="tx1">
            <a:lumMod val="75000"/>
            <a:lumOff val="25000"/>
          </a:schemeClr>
        </a:buClr>
        <a:buFont typeface="Arial" pitchFamily="34" charset="0"/>
        <a:buChar char="•"/>
        <a:defRPr lang="en-US" sz="1800" kern="1200" dirty="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947863" indent="-228600" algn="l" defTabSz="914400" rtl="0" eaLnBrk="1" latinLnBrk="0" hangingPunct="1">
        <a:spcBef>
          <a:spcPct val="20000"/>
        </a:spcBef>
        <a:buClr>
          <a:schemeClr val="bg2">
            <a:lumMod val="60000"/>
            <a:lumOff val="40000"/>
          </a:schemeClr>
        </a:buClr>
        <a:buFont typeface="Arial" pitchFamily="34" charset="0"/>
        <a:buChar char="•"/>
        <a:defRPr lang="en-US" sz="1800" kern="1200" dirty="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174875" indent="-228600" algn="l" defTabSz="914400" rtl="0" eaLnBrk="1" latinLnBrk="0" hangingPunct="1">
        <a:spcBef>
          <a:spcPct val="20000"/>
        </a:spcBef>
        <a:buClr>
          <a:schemeClr val="tx1">
            <a:lumMod val="75000"/>
            <a:lumOff val="25000"/>
          </a:schemeClr>
        </a:buClr>
        <a:buFont typeface="Arial" pitchFamily="34" charset="0"/>
        <a:buChar char="•"/>
        <a:defRPr lang="en-US" sz="1800" kern="1200" dirty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4" Type="http://schemas.openxmlformats.org/officeDocument/2006/relationships/image" Target="../media/image18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Relationship Id="rId3" Type="http://schemas.openxmlformats.org/officeDocument/2006/relationships/image" Target="../media/image22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4.jpe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4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Relationship Id="rId3" Type="http://schemas.openxmlformats.org/officeDocument/2006/relationships/image" Target="../media/image26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59173" y="578700"/>
            <a:ext cx="7781442" cy="2459476"/>
          </a:xfrm>
        </p:spPr>
        <p:txBody>
          <a:bodyPr/>
          <a:lstStyle/>
          <a:p>
            <a:r>
              <a:rPr lang="en-US" sz="4000" dirty="0" smtClean="0"/>
              <a:t>CS525:</a:t>
            </a:r>
            <a:r>
              <a:rPr lang="en-US" sz="4000" dirty="0"/>
              <a:t> </a:t>
            </a:r>
            <a:r>
              <a:rPr lang="en-US" sz="4000" dirty="0" smtClean="0"/>
              <a:t>Special Topics in DBs</a:t>
            </a:r>
            <a:br>
              <a:rPr lang="en-US" sz="4000" dirty="0" smtClean="0"/>
            </a:br>
            <a:r>
              <a:rPr lang="en-US" sz="4400" dirty="0" smtClean="0"/>
              <a:t>Large-Scale Data Management</a:t>
            </a:r>
            <a:br>
              <a:rPr lang="en-US" sz="4400" dirty="0" smtClean="0"/>
            </a:br>
            <a:endParaRPr lang="en-US" sz="2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428999"/>
            <a:ext cx="7342188" cy="2358003"/>
          </a:xfrm>
        </p:spPr>
        <p:txBody>
          <a:bodyPr>
            <a:normAutofit fontScale="92500" lnSpcReduction="20000"/>
          </a:bodyPr>
          <a:lstStyle/>
          <a:p>
            <a:r>
              <a:rPr lang="en-US" sz="4300" b="1" dirty="0" smtClean="0">
                <a:solidFill>
                  <a:srgbClr val="800000"/>
                </a:solidFill>
              </a:rPr>
              <a:t>HBase</a:t>
            </a:r>
          </a:p>
          <a:p>
            <a:endParaRPr lang="en-US" sz="3600" b="1" dirty="0" smtClean="0">
              <a:solidFill>
                <a:srgbClr val="800000"/>
              </a:solidFill>
            </a:endParaRPr>
          </a:p>
          <a:p>
            <a:endParaRPr lang="en-US" sz="3600" b="1" dirty="0">
              <a:solidFill>
                <a:srgbClr val="800000"/>
              </a:solidFill>
            </a:endParaRPr>
          </a:p>
          <a:p>
            <a:r>
              <a:rPr lang="en-US" sz="3000" dirty="0"/>
              <a:t>Spring 2013</a:t>
            </a:r>
            <a:br>
              <a:rPr lang="en-US" sz="3000" dirty="0"/>
            </a:br>
            <a:r>
              <a:rPr lang="en-US" sz="3000" dirty="0"/>
              <a:t>WPI, Mohamed Eltabakh</a:t>
            </a:r>
            <a:endParaRPr lang="en-US" sz="3000" b="1" dirty="0">
              <a:solidFill>
                <a:srgbClr val="8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4A37A-AFC2-4A01-80A1-FC20F2C0D5BB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67382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HBase: Keys and Column Families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10</a:t>
            </a:fld>
            <a:endParaRPr lang="en-US" dirty="0"/>
          </a:p>
        </p:txBody>
      </p:sp>
      <p:pic>
        <p:nvPicPr>
          <p:cNvPr id="6" name="Picture 5" descr="Tcd_column_families_Figure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0217" y="2580558"/>
            <a:ext cx="5821680" cy="2613660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369977" y="2377756"/>
            <a:ext cx="2210816" cy="1030188"/>
            <a:chOff x="369977" y="2377756"/>
            <a:chExt cx="2210816" cy="1030188"/>
          </a:xfrm>
        </p:grpSpPr>
        <p:cxnSp>
          <p:nvCxnSpPr>
            <p:cNvPr id="9" name="Straight Arrow Connector 8"/>
            <p:cNvCxnSpPr/>
            <p:nvPr/>
          </p:nvCxnSpPr>
          <p:spPr>
            <a:xfrm>
              <a:off x="1575138" y="2747088"/>
              <a:ext cx="997822" cy="660856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369977" y="2377756"/>
              <a:ext cx="22108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solidFill>
                    <a:srgbClr val="800000"/>
                  </a:solidFill>
                </a:rPr>
                <a:t>Each row has a </a:t>
              </a:r>
              <a:r>
                <a:rPr lang="en-US" b="1" i="1" u="sng" dirty="0" smtClean="0">
                  <a:solidFill>
                    <a:srgbClr val="0000FF"/>
                  </a:solidFill>
                </a:rPr>
                <a:t>Key</a:t>
              </a:r>
              <a:endParaRPr lang="en-US" b="1" i="1" u="sng" dirty="0">
                <a:solidFill>
                  <a:srgbClr val="0000FF"/>
                </a:solidFill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3437911" y="1814055"/>
            <a:ext cx="4762842" cy="1224557"/>
            <a:chOff x="3437911" y="1814055"/>
            <a:chExt cx="4762842" cy="1224557"/>
          </a:xfrm>
        </p:grpSpPr>
        <p:cxnSp>
          <p:nvCxnSpPr>
            <p:cNvPr id="11" name="Straight Arrow Connector 10"/>
            <p:cNvCxnSpPr/>
            <p:nvPr/>
          </p:nvCxnSpPr>
          <p:spPr>
            <a:xfrm flipH="1">
              <a:off x="4543200" y="2202854"/>
              <a:ext cx="841803" cy="835758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3437911" y="1814055"/>
              <a:ext cx="47628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solidFill>
                    <a:srgbClr val="800000"/>
                  </a:solidFill>
                </a:rPr>
                <a:t>Each record is divided into </a:t>
              </a:r>
              <a:r>
                <a:rPr lang="en-US" b="1" i="1" u="sng" dirty="0" smtClean="0">
                  <a:solidFill>
                    <a:srgbClr val="0000FF"/>
                  </a:solidFill>
                </a:rPr>
                <a:t>Column Families</a:t>
              </a:r>
              <a:endParaRPr lang="en-US" b="1" i="1" u="sng" dirty="0">
                <a:solidFill>
                  <a:srgbClr val="0000FF"/>
                </a:solidFill>
              </a:endParaRPr>
            </a:p>
          </p:txBody>
        </p:sp>
        <p:cxnSp>
          <p:nvCxnSpPr>
            <p:cNvPr id="14" name="Straight Arrow Connector 13"/>
            <p:cNvCxnSpPr/>
            <p:nvPr/>
          </p:nvCxnSpPr>
          <p:spPr>
            <a:xfrm>
              <a:off x="5537404" y="2202854"/>
              <a:ext cx="1000926" cy="835758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oup 6"/>
          <p:cNvGrpSpPr/>
          <p:nvPr/>
        </p:nvGrpSpPr>
        <p:grpSpPr>
          <a:xfrm>
            <a:off x="2161779" y="4561202"/>
            <a:ext cx="5580937" cy="1383908"/>
            <a:chOff x="2161779" y="4561202"/>
            <a:chExt cx="5580937" cy="1383908"/>
          </a:xfrm>
        </p:grpSpPr>
        <p:cxnSp>
          <p:nvCxnSpPr>
            <p:cNvPr id="17" name="Straight Arrow Connector 16"/>
            <p:cNvCxnSpPr/>
            <p:nvPr/>
          </p:nvCxnSpPr>
          <p:spPr>
            <a:xfrm flipH="1" flipV="1">
              <a:off x="3887617" y="4561202"/>
              <a:ext cx="466514" cy="101072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 flipV="1">
              <a:off x="4354131" y="4561202"/>
              <a:ext cx="725689" cy="95939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/>
            <p:cNvSpPr txBox="1"/>
            <p:nvPr/>
          </p:nvSpPr>
          <p:spPr>
            <a:xfrm>
              <a:off x="2161779" y="5575778"/>
              <a:ext cx="558093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solidFill>
                    <a:srgbClr val="800000"/>
                  </a:solidFill>
                </a:rPr>
                <a:t>Each column family consists of one or more </a:t>
              </a:r>
              <a:r>
                <a:rPr lang="en-US" b="1" i="1" dirty="0" smtClean="0">
                  <a:solidFill>
                    <a:srgbClr val="0000FF"/>
                  </a:solidFill>
                </a:rPr>
                <a:t>Columns</a:t>
              </a:r>
              <a:endParaRPr lang="en-US" b="1" i="1" dirty="0">
                <a:solidFill>
                  <a:srgbClr val="0000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139416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515" y="1783736"/>
            <a:ext cx="3181887" cy="4572613"/>
          </a:xfrm>
        </p:spPr>
        <p:txBody>
          <a:bodyPr>
            <a:normAutofit fontScale="77500" lnSpcReduction="20000"/>
          </a:bodyPr>
          <a:lstStyle/>
          <a:p>
            <a:r>
              <a:rPr lang="en-US" b="1" dirty="0" smtClean="0">
                <a:solidFill>
                  <a:srgbClr val="800000"/>
                </a:solidFill>
              </a:rPr>
              <a:t>Key</a:t>
            </a:r>
          </a:p>
          <a:p>
            <a:pPr lvl="1"/>
            <a:r>
              <a:rPr lang="en-US" dirty="0" smtClean="0"/>
              <a:t>Byte array</a:t>
            </a:r>
          </a:p>
          <a:p>
            <a:pPr lvl="1"/>
            <a:r>
              <a:rPr lang="en-US" dirty="0" smtClean="0"/>
              <a:t>Serves as the primary key for the table</a:t>
            </a:r>
          </a:p>
          <a:p>
            <a:pPr lvl="1"/>
            <a:r>
              <a:rPr lang="en-US" dirty="0" smtClean="0"/>
              <a:t>Indexed far fast lookup</a:t>
            </a:r>
          </a:p>
          <a:p>
            <a:r>
              <a:rPr lang="en-US" b="1" dirty="0" smtClean="0">
                <a:solidFill>
                  <a:srgbClr val="800000"/>
                </a:solidFill>
              </a:rPr>
              <a:t>Column Family</a:t>
            </a:r>
          </a:p>
          <a:p>
            <a:pPr lvl="1"/>
            <a:r>
              <a:rPr lang="en-US" dirty="0" smtClean="0"/>
              <a:t>Has a name (string)</a:t>
            </a:r>
          </a:p>
          <a:p>
            <a:pPr lvl="1"/>
            <a:r>
              <a:rPr lang="en-US" dirty="0" smtClean="0"/>
              <a:t>Contains one or more related columns</a:t>
            </a:r>
          </a:p>
          <a:p>
            <a:r>
              <a:rPr lang="en-US" b="1" dirty="0" smtClean="0">
                <a:solidFill>
                  <a:srgbClr val="800000"/>
                </a:solidFill>
              </a:rPr>
              <a:t>Column</a:t>
            </a:r>
          </a:p>
          <a:p>
            <a:pPr lvl="1"/>
            <a:r>
              <a:rPr lang="en-US" dirty="0" smtClean="0"/>
              <a:t>Belongs to one column family</a:t>
            </a:r>
          </a:p>
          <a:p>
            <a:pPr lvl="1"/>
            <a:r>
              <a:rPr lang="en-US" dirty="0" smtClean="0"/>
              <a:t>Included inside the row</a:t>
            </a:r>
          </a:p>
          <a:p>
            <a:pPr lvl="2"/>
            <a:r>
              <a:rPr lang="en-US" b="1" i="1" dirty="0" err="1" smtClean="0">
                <a:solidFill>
                  <a:schemeClr val="tx1"/>
                </a:solidFill>
              </a:rPr>
              <a:t>familyName:columnName</a:t>
            </a:r>
            <a:endParaRPr lang="en-US" b="1" i="1" dirty="0" smtClean="0">
              <a:solidFill>
                <a:schemeClr val="tx1"/>
              </a:solidFill>
            </a:endParaRP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11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2113" y="1218047"/>
            <a:ext cx="5050539" cy="4995765"/>
          </a:xfrm>
          <a:prstGeom prst="rect">
            <a:avLst/>
          </a:prstGeom>
        </p:spPr>
      </p:pic>
      <p:grpSp>
        <p:nvGrpSpPr>
          <p:cNvPr id="2" name="Group 1"/>
          <p:cNvGrpSpPr/>
          <p:nvPr/>
        </p:nvGrpSpPr>
        <p:grpSpPr>
          <a:xfrm>
            <a:off x="2883969" y="691613"/>
            <a:ext cx="3012373" cy="733763"/>
            <a:chOff x="2883969" y="691613"/>
            <a:chExt cx="3012373" cy="733763"/>
          </a:xfrm>
        </p:grpSpPr>
        <p:cxnSp>
          <p:nvCxnSpPr>
            <p:cNvPr id="8" name="Straight Arrow Connector 7"/>
            <p:cNvCxnSpPr/>
            <p:nvPr/>
          </p:nvCxnSpPr>
          <p:spPr>
            <a:xfrm>
              <a:off x="5416747" y="920015"/>
              <a:ext cx="375803" cy="50536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/>
            <p:cNvSpPr txBox="1"/>
            <p:nvPr/>
          </p:nvSpPr>
          <p:spPr>
            <a:xfrm>
              <a:off x="2883969" y="691613"/>
              <a:ext cx="301237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 smtClean="0">
                  <a:solidFill>
                    <a:srgbClr val="0000FF"/>
                  </a:solidFill>
                </a:rPr>
                <a:t>Column family named “Contents”</a:t>
              </a:r>
              <a:endParaRPr lang="en-US" sz="1400" b="1" i="1" u="sng" dirty="0">
                <a:solidFill>
                  <a:srgbClr val="0000FF"/>
                </a:solidFill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5770279" y="383836"/>
            <a:ext cx="2782167" cy="1114565"/>
            <a:chOff x="5770279" y="383836"/>
            <a:chExt cx="2782167" cy="1114565"/>
          </a:xfrm>
        </p:grpSpPr>
        <p:cxnSp>
          <p:nvCxnSpPr>
            <p:cNvPr id="10" name="Straight Arrow Connector 9"/>
            <p:cNvCxnSpPr/>
            <p:nvPr/>
          </p:nvCxnSpPr>
          <p:spPr>
            <a:xfrm>
              <a:off x="7655501" y="691613"/>
              <a:ext cx="375803" cy="806788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5770279" y="383836"/>
              <a:ext cx="27821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 smtClean="0">
                  <a:solidFill>
                    <a:srgbClr val="0000FF"/>
                  </a:solidFill>
                </a:rPr>
                <a:t>Column family named “anchor”</a:t>
              </a:r>
              <a:endParaRPr lang="en-US" sz="1400" b="1" i="1" u="sng" dirty="0">
                <a:solidFill>
                  <a:srgbClr val="0000FF"/>
                </a:solidFill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6415108" y="2687258"/>
            <a:ext cx="2623144" cy="655896"/>
            <a:chOff x="6415108" y="2687258"/>
            <a:chExt cx="2623144" cy="655896"/>
          </a:xfrm>
        </p:grpSpPr>
        <p:cxnSp>
          <p:nvCxnSpPr>
            <p:cNvPr id="16" name="Straight Arrow Connector 15"/>
            <p:cNvCxnSpPr/>
            <p:nvPr/>
          </p:nvCxnSpPr>
          <p:spPr>
            <a:xfrm flipH="1">
              <a:off x="6919959" y="2915541"/>
              <a:ext cx="155505" cy="427613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/>
            <p:cNvSpPr txBox="1"/>
            <p:nvPr/>
          </p:nvSpPr>
          <p:spPr>
            <a:xfrm>
              <a:off x="6415108" y="2687258"/>
              <a:ext cx="26231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 smtClean="0">
                  <a:solidFill>
                    <a:srgbClr val="0000FF"/>
                  </a:solidFill>
                </a:rPr>
                <a:t>Column named “</a:t>
              </a:r>
              <a:r>
                <a:rPr lang="en-US" sz="1400" b="1" dirty="0" err="1" smtClean="0">
                  <a:solidFill>
                    <a:srgbClr val="0000FF"/>
                  </a:solidFill>
                </a:rPr>
                <a:t>apache.com</a:t>
              </a:r>
              <a:r>
                <a:rPr lang="en-US" sz="1400" b="1" dirty="0" smtClean="0">
                  <a:solidFill>
                    <a:srgbClr val="0000FF"/>
                  </a:solidFill>
                </a:rPr>
                <a:t>”</a:t>
              </a:r>
              <a:endParaRPr lang="en-US" sz="1400" b="1" i="1" u="sng" dirty="0">
                <a:solidFill>
                  <a:srgbClr val="0000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429712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515" y="1783736"/>
            <a:ext cx="3181887" cy="4572613"/>
          </a:xfrm>
        </p:spPr>
        <p:txBody>
          <a:bodyPr>
            <a:normAutofit/>
          </a:bodyPr>
          <a:lstStyle/>
          <a:p>
            <a:r>
              <a:rPr lang="en-US" sz="2000" b="1" dirty="0" smtClean="0">
                <a:solidFill>
                  <a:srgbClr val="800000"/>
                </a:solidFill>
              </a:rPr>
              <a:t>Version Number</a:t>
            </a:r>
          </a:p>
          <a:p>
            <a:pPr lvl="1"/>
            <a:r>
              <a:rPr lang="en-US" sz="2000" dirty="0" smtClean="0"/>
              <a:t>Unique within each key</a:t>
            </a:r>
          </a:p>
          <a:p>
            <a:pPr lvl="1"/>
            <a:r>
              <a:rPr lang="en-US" sz="2000" dirty="0" smtClean="0"/>
              <a:t>By default</a:t>
            </a:r>
            <a:r>
              <a:rPr lang="en-US" sz="2000" dirty="0" smtClean="0">
                <a:sym typeface="Wingdings"/>
              </a:rPr>
              <a:t> System’s timestamp</a:t>
            </a:r>
          </a:p>
          <a:p>
            <a:pPr lvl="1"/>
            <a:r>
              <a:rPr lang="en-US" sz="2000" dirty="0" smtClean="0">
                <a:sym typeface="Wingdings"/>
              </a:rPr>
              <a:t>Data type is Long</a:t>
            </a:r>
            <a:endParaRPr lang="en-US" sz="2000" dirty="0" smtClean="0"/>
          </a:p>
          <a:p>
            <a:r>
              <a:rPr lang="en-US" sz="2000" b="1" dirty="0" smtClean="0">
                <a:solidFill>
                  <a:srgbClr val="800000"/>
                </a:solidFill>
              </a:rPr>
              <a:t>Value (Cell)</a:t>
            </a:r>
          </a:p>
          <a:p>
            <a:pPr lvl="1"/>
            <a:r>
              <a:rPr lang="en-US" sz="2000" dirty="0" smtClean="0">
                <a:solidFill>
                  <a:schemeClr val="tx1"/>
                </a:solidFill>
              </a:rPr>
              <a:t>Byte array</a:t>
            </a:r>
          </a:p>
          <a:p>
            <a:pPr lvl="1"/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12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2113" y="1218047"/>
            <a:ext cx="5050539" cy="4995765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>
            <a:off x="4191000" y="999390"/>
            <a:ext cx="1109119" cy="13978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883969" y="691613"/>
            <a:ext cx="24998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solidFill>
                  <a:srgbClr val="0000FF"/>
                </a:solidFill>
              </a:rPr>
              <a:t>Version number for each row</a:t>
            </a:r>
            <a:endParaRPr lang="en-US" sz="1400" b="1" i="1" u="sng" dirty="0">
              <a:solidFill>
                <a:srgbClr val="0000FF"/>
              </a:solidFill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7817245" y="2452268"/>
            <a:ext cx="641670" cy="847289"/>
            <a:chOff x="7817245" y="2452268"/>
            <a:chExt cx="641670" cy="847289"/>
          </a:xfrm>
        </p:grpSpPr>
        <p:cxnSp>
          <p:nvCxnSpPr>
            <p:cNvPr id="10" name="Straight Arrow Connector 9"/>
            <p:cNvCxnSpPr>
              <a:stCxn id="11" idx="2"/>
            </p:cNvCxnSpPr>
            <p:nvPr/>
          </p:nvCxnSpPr>
          <p:spPr>
            <a:xfrm>
              <a:off x="8138080" y="2760045"/>
              <a:ext cx="81125" cy="539512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7817245" y="2452268"/>
              <a:ext cx="64167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 smtClean="0">
                  <a:solidFill>
                    <a:srgbClr val="0000FF"/>
                  </a:solidFill>
                </a:rPr>
                <a:t>value</a:t>
              </a:r>
              <a:endParaRPr lang="en-US" sz="1400" b="1" i="1" u="sng" dirty="0">
                <a:solidFill>
                  <a:srgbClr val="0000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666594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Notes on Data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6102" y="1904820"/>
            <a:ext cx="7541977" cy="2319475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HBase schema consists of several </a:t>
            </a:r>
            <a:r>
              <a:rPr lang="en-US" b="1" i="1" dirty="0" smtClean="0">
                <a:solidFill>
                  <a:srgbClr val="0000FF"/>
                </a:solidFill>
              </a:rPr>
              <a:t>Tables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Each table consists of a set of </a:t>
            </a:r>
            <a:r>
              <a:rPr lang="en-US" b="1" i="1" dirty="0" smtClean="0">
                <a:solidFill>
                  <a:srgbClr val="0000FF"/>
                </a:solidFill>
              </a:rPr>
              <a:t>Column Families</a:t>
            </a:r>
          </a:p>
          <a:p>
            <a:pPr lvl="1"/>
            <a:r>
              <a:rPr lang="en-US" dirty="0" smtClean="0">
                <a:solidFill>
                  <a:schemeClr val="tx1"/>
                </a:solidFill>
              </a:rPr>
              <a:t>Columns are not part of the schema 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HBase has </a:t>
            </a:r>
            <a:r>
              <a:rPr lang="en-US" b="1" i="1" dirty="0" smtClean="0">
                <a:solidFill>
                  <a:srgbClr val="0000FF"/>
                </a:solidFill>
              </a:rPr>
              <a:t>Dynamic Columns</a:t>
            </a:r>
          </a:p>
          <a:p>
            <a:pPr lvl="1"/>
            <a:r>
              <a:rPr lang="en-US" dirty="0" smtClean="0">
                <a:solidFill>
                  <a:schemeClr val="tx1"/>
                </a:solidFill>
              </a:rPr>
              <a:t>Because column names are encoded inside the cells</a:t>
            </a:r>
          </a:p>
          <a:p>
            <a:pPr lvl="1"/>
            <a:r>
              <a:rPr lang="en-US" dirty="0" smtClean="0">
                <a:solidFill>
                  <a:schemeClr val="tx1"/>
                </a:solidFill>
              </a:rPr>
              <a:t>Different cells can have different columns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13</a:t>
            </a:fld>
            <a:endParaRPr lang="en-US" dirty="0"/>
          </a:p>
        </p:txBody>
      </p:sp>
      <p:pic>
        <p:nvPicPr>
          <p:cNvPr id="6" name="Picture 5" descr="Screen shot 2013-02-15 at 12.07.08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6310" y="4224295"/>
            <a:ext cx="5157572" cy="1953523"/>
          </a:xfrm>
          <a:prstGeom prst="rect">
            <a:avLst/>
          </a:prstGeom>
        </p:spPr>
      </p:pic>
      <p:grpSp>
        <p:nvGrpSpPr>
          <p:cNvPr id="5" name="Group 4"/>
          <p:cNvGrpSpPr/>
          <p:nvPr/>
        </p:nvGrpSpPr>
        <p:grpSpPr>
          <a:xfrm>
            <a:off x="446557" y="4807403"/>
            <a:ext cx="2909753" cy="923330"/>
            <a:chOff x="446557" y="4807403"/>
            <a:chExt cx="2909753" cy="923330"/>
          </a:xfrm>
        </p:grpSpPr>
        <p:sp>
          <p:nvSpPr>
            <p:cNvPr id="7" name="Right Arrow 6"/>
            <p:cNvSpPr/>
            <p:nvPr/>
          </p:nvSpPr>
          <p:spPr>
            <a:xfrm>
              <a:off x="2760208" y="4807403"/>
              <a:ext cx="596102" cy="894099"/>
            </a:xfrm>
            <a:prstGeom prst="righ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46557" y="4807403"/>
              <a:ext cx="2456197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800000"/>
                  </a:solidFill>
                </a:rPr>
                <a:t>“Roles” column family has different columns in different cells</a:t>
              </a:r>
              <a:endParaRPr lang="en-US" dirty="0">
                <a:solidFill>
                  <a:srgbClr val="8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7311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Notes on Data Model (Cont’d)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6102" y="1904820"/>
            <a:ext cx="7541977" cy="2112147"/>
          </a:xfrm>
        </p:spPr>
        <p:txBody>
          <a:bodyPr>
            <a:noAutofit/>
          </a:bodyPr>
          <a:lstStyle/>
          <a:p>
            <a:r>
              <a:rPr lang="en-US" sz="1800" dirty="0" smtClean="0"/>
              <a:t>The </a:t>
            </a:r>
            <a:r>
              <a:rPr lang="en-US" sz="1800" b="1" i="1" dirty="0" smtClean="0">
                <a:solidFill>
                  <a:srgbClr val="0000FF"/>
                </a:solidFill>
              </a:rPr>
              <a:t>version number </a:t>
            </a:r>
            <a:r>
              <a:rPr lang="en-US" sz="1800" dirty="0" smtClean="0"/>
              <a:t>can be user-supplied</a:t>
            </a:r>
          </a:p>
          <a:p>
            <a:pPr lvl="1"/>
            <a:r>
              <a:rPr lang="en-US" sz="1600" dirty="0" smtClean="0">
                <a:solidFill>
                  <a:schemeClr val="tx1"/>
                </a:solidFill>
              </a:rPr>
              <a:t>Even does not have to be inserted in increasing order</a:t>
            </a:r>
          </a:p>
          <a:p>
            <a:pPr lvl="1"/>
            <a:r>
              <a:rPr lang="en-US" sz="1600" dirty="0" smtClean="0">
                <a:solidFill>
                  <a:schemeClr val="tx1"/>
                </a:solidFill>
              </a:rPr>
              <a:t>Version number are unique within each key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800" dirty="0" smtClean="0">
                <a:solidFill>
                  <a:schemeClr val="tx1"/>
                </a:solidFill>
              </a:rPr>
              <a:t>Table can be very sparse</a:t>
            </a:r>
          </a:p>
          <a:p>
            <a:pPr lvl="1"/>
            <a:r>
              <a:rPr lang="en-US" sz="1600" dirty="0" smtClean="0">
                <a:solidFill>
                  <a:schemeClr val="tx1"/>
                </a:solidFill>
              </a:rPr>
              <a:t>Many cells are empty </a:t>
            </a:r>
          </a:p>
          <a:p>
            <a:r>
              <a:rPr lang="en-US" sz="1800" b="1" i="1" dirty="0" smtClean="0">
                <a:solidFill>
                  <a:srgbClr val="0000FF"/>
                </a:solidFill>
              </a:rPr>
              <a:t>Keys</a:t>
            </a:r>
            <a:r>
              <a:rPr lang="en-US" sz="1800" dirty="0" smtClean="0">
                <a:solidFill>
                  <a:srgbClr val="0000FF"/>
                </a:solidFill>
              </a:rPr>
              <a:t> </a:t>
            </a:r>
            <a:r>
              <a:rPr lang="en-US" sz="1800" dirty="0" smtClean="0">
                <a:solidFill>
                  <a:schemeClr val="tx1"/>
                </a:solidFill>
              </a:rPr>
              <a:t>are indexed as the primary key</a:t>
            </a:r>
          </a:p>
        </p:txBody>
      </p:sp>
      <p:pic>
        <p:nvPicPr>
          <p:cNvPr id="5" name="Picture 4" descr="Screen shot 2013-02-15 at 12.23.29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8788" y="4431622"/>
            <a:ext cx="6597758" cy="1684534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>
            <a:off x="6842207" y="3809640"/>
            <a:ext cx="77752" cy="76452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883261" y="3237803"/>
            <a:ext cx="2423285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</a:rPr>
              <a:t>Has two columns</a:t>
            </a:r>
          </a:p>
          <a:p>
            <a:r>
              <a:rPr lang="en-US" sz="1600" dirty="0" smtClean="0">
                <a:solidFill>
                  <a:srgbClr val="FF0000"/>
                </a:solidFill>
              </a:rPr>
              <a:t>[</a:t>
            </a:r>
            <a:r>
              <a:rPr lang="en-US" sz="1600" dirty="0" err="1" smtClean="0">
                <a:solidFill>
                  <a:srgbClr val="FF0000"/>
                </a:solidFill>
              </a:rPr>
              <a:t>cnnsi.com</a:t>
            </a:r>
            <a:r>
              <a:rPr lang="en-US" sz="1600" dirty="0" smtClean="0">
                <a:solidFill>
                  <a:srgbClr val="FF0000"/>
                </a:solidFill>
              </a:rPr>
              <a:t> &amp; </a:t>
            </a:r>
            <a:r>
              <a:rPr lang="en-US" sz="1600" dirty="0" err="1" smtClean="0">
                <a:solidFill>
                  <a:srgbClr val="FF0000"/>
                </a:solidFill>
              </a:rPr>
              <a:t>my.look.ca</a:t>
            </a:r>
            <a:r>
              <a:rPr lang="en-US" sz="1600" dirty="0" smtClean="0">
                <a:solidFill>
                  <a:srgbClr val="FF0000"/>
                </a:solidFill>
              </a:rPr>
              <a:t>]</a:t>
            </a:r>
            <a:endParaRPr lang="en-US" sz="1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55543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0113" y="2952371"/>
            <a:ext cx="7345362" cy="1339850"/>
          </a:xfrm>
        </p:spPr>
        <p:txBody>
          <a:bodyPr/>
          <a:lstStyle/>
          <a:p>
            <a:r>
              <a:rPr lang="en-US" b="1" dirty="0" smtClean="0"/>
              <a:t>HBase Physical Model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86052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HBase Physical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060" y="1865947"/>
            <a:ext cx="7636415" cy="1308754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Each column family is stored in a separate file (called </a:t>
            </a:r>
            <a:r>
              <a:rPr lang="en-US" b="1" i="1" dirty="0" err="1" smtClean="0">
                <a:solidFill>
                  <a:srgbClr val="800000"/>
                </a:solidFill>
              </a:rPr>
              <a:t>HTables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dirty="0" smtClean="0"/>
              <a:t>Key &amp; Version numbers are replicated with each column family</a:t>
            </a:r>
          </a:p>
          <a:p>
            <a:r>
              <a:rPr lang="en-US" dirty="0" smtClean="0"/>
              <a:t>Empty cells are not stored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16</a:t>
            </a:fld>
            <a:endParaRPr lang="en-US" dirty="0"/>
          </a:p>
        </p:txBody>
      </p:sp>
      <p:pic>
        <p:nvPicPr>
          <p:cNvPr id="5" name="Picture 4" descr="Screen shot 2013-02-15 at 12.33.15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7633" y="5044281"/>
            <a:ext cx="4776438" cy="1312069"/>
          </a:xfrm>
          <a:prstGeom prst="rect">
            <a:avLst/>
          </a:prstGeom>
        </p:spPr>
      </p:pic>
      <p:pic>
        <p:nvPicPr>
          <p:cNvPr id="7" name="Picture 6" descr="Screen shot 2013-02-15 at 12.33.24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8139" y="3006247"/>
            <a:ext cx="4725932" cy="1704062"/>
          </a:xfrm>
          <a:prstGeom prst="rect">
            <a:avLst/>
          </a:prstGeom>
        </p:spPr>
      </p:pic>
      <p:sp>
        <p:nvSpPr>
          <p:cNvPr id="8" name="Rounded Rectangular Callout 7"/>
          <p:cNvSpPr/>
          <p:nvPr/>
        </p:nvSpPr>
        <p:spPr>
          <a:xfrm>
            <a:off x="453556" y="3984663"/>
            <a:ext cx="3136011" cy="1600217"/>
          </a:xfrm>
          <a:prstGeom prst="wedgeRoundRectCallout">
            <a:avLst>
              <a:gd name="adj1" fmla="val -1412"/>
              <a:gd name="adj2" fmla="val -92159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HBase maintains a multi-level index on values:</a:t>
            </a:r>
          </a:p>
          <a:p>
            <a:pPr algn="ctr"/>
            <a:r>
              <a:rPr lang="en-US" i="1" dirty="0" smtClean="0">
                <a:solidFill>
                  <a:srgbClr val="FFFF00"/>
                </a:solidFill>
              </a:rPr>
              <a:t>&lt;key, column family, column name, timestamp&gt;</a:t>
            </a:r>
            <a:endParaRPr lang="en-US" i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97695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4723" y="244158"/>
            <a:ext cx="2624660" cy="1339850"/>
          </a:xfrm>
        </p:spPr>
        <p:txBody>
          <a:bodyPr/>
          <a:lstStyle/>
          <a:p>
            <a:r>
              <a:rPr lang="en-US" b="1" dirty="0" smtClean="0"/>
              <a:t>Example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17</a:t>
            </a:fld>
            <a:endParaRPr lang="en-US" dirty="0"/>
          </a:p>
        </p:txBody>
      </p:sp>
      <p:pic>
        <p:nvPicPr>
          <p:cNvPr id="5" name="Picture 4" descr="Screen shot 2013-02-15 at 12.07.08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9383" y="362823"/>
            <a:ext cx="5157572" cy="1671578"/>
          </a:xfrm>
          <a:prstGeom prst="rect">
            <a:avLst/>
          </a:prstGeom>
        </p:spPr>
      </p:pic>
      <p:pic>
        <p:nvPicPr>
          <p:cNvPr id="7" name="Picture 6" descr="Screen shot 2013-02-15 at 1.15.09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256" y="2112149"/>
            <a:ext cx="7814111" cy="4366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9783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Column Families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18</a:t>
            </a:fld>
            <a:endParaRPr lang="en-US" dirty="0"/>
          </a:p>
        </p:txBody>
      </p:sp>
      <p:pic>
        <p:nvPicPr>
          <p:cNvPr id="5" name="Picture 4" descr="Screen shot 2013-02-15 at 1.19.39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113" y="1873564"/>
            <a:ext cx="6590030" cy="4294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6557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HBase Regions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060" y="1865947"/>
            <a:ext cx="7943698" cy="1308754"/>
          </a:xfrm>
        </p:spPr>
        <p:txBody>
          <a:bodyPr>
            <a:normAutofit/>
          </a:bodyPr>
          <a:lstStyle/>
          <a:p>
            <a:r>
              <a:rPr lang="en-US" dirty="0" smtClean="0"/>
              <a:t>Each </a:t>
            </a:r>
            <a:r>
              <a:rPr lang="en-US" dirty="0" err="1" smtClean="0"/>
              <a:t>HTable</a:t>
            </a:r>
            <a:r>
              <a:rPr lang="en-US" dirty="0" smtClean="0"/>
              <a:t> (column family) is partitioned horizontally into </a:t>
            </a:r>
            <a:r>
              <a:rPr lang="en-US" b="1" i="1" dirty="0" smtClean="0">
                <a:solidFill>
                  <a:srgbClr val="0000FF"/>
                </a:solidFill>
              </a:rPr>
              <a:t>regions</a:t>
            </a:r>
          </a:p>
          <a:p>
            <a:pPr lvl="1"/>
            <a:r>
              <a:rPr lang="en-US" dirty="0" smtClean="0">
                <a:solidFill>
                  <a:schemeClr val="tx1"/>
                </a:solidFill>
              </a:rPr>
              <a:t>Regions are counterpart to HDFS blocks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4191000" y="6356350"/>
            <a:ext cx="762000" cy="271463"/>
          </a:xfrm>
        </p:spPr>
        <p:txBody>
          <a:bodyPr/>
          <a:lstStyle/>
          <a:p>
            <a:fld id="{EBFB1032-EA64-7144-B003-9BCC9D94B503}" type="slidenum">
              <a:rPr lang="en-US" smtClean="0"/>
              <a:t>19</a:t>
            </a:fld>
            <a:endParaRPr lang="en-US" dirty="0"/>
          </a:p>
        </p:txBody>
      </p:sp>
      <p:pic>
        <p:nvPicPr>
          <p:cNvPr id="7" name="Picture 6" descr="Screen shot 2013-02-15 at 12.33.24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201" y="3417966"/>
            <a:ext cx="4725932" cy="1704062"/>
          </a:xfrm>
          <a:prstGeom prst="rect">
            <a:avLst/>
          </a:prstGeom>
        </p:spPr>
      </p:pic>
      <p:sp>
        <p:nvSpPr>
          <p:cNvPr id="6" name="Right Brace 5"/>
          <p:cNvSpPr/>
          <p:nvPr/>
        </p:nvSpPr>
        <p:spPr>
          <a:xfrm>
            <a:off x="5214133" y="4172462"/>
            <a:ext cx="293325" cy="518318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Brace 8"/>
          <p:cNvSpPr/>
          <p:nvPr/>
        </p:nvSpPr>
        <p:spPr>
          <a:xfrm>
            <a:off x="5214133" y="4765432"/>
            <a:ext cx="293325" cy="518318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Brace 9"/>
          <p:cNvSpPr/>
          <p:nvPr/>
        </p:nvSpPr>
        <p:spPr>
          <a:xfrm>
            <a:off x="5219870" y="5565730"/>
            <a:ext cx="293325" cy="518318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727757" y="4800953"/>
            <a:ext cx="23946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 smtClean="0">
                <a:solidFill>
                  <a:srgbClr val="000000"/>
                </a:solidFill>
              </a:rPr>
              <a:t>Each will be one region</a:t>
            </a:r>
            <a:endParaRPr lang="en-US" b="1" i="1" dirty="0">
              <a:solidFill>
                <a:srgbClr val="000000"/>
              </a:solidFill>
            </a:endParaRPr>
          </a:p>
        </p:txBody>
      </p:sp>
      <p:cxnSp>
        <p:nvCxnSpPr>
          <p:cNvPr id="13" name="Straight Connector 12"/>
          <p:cNvCxnSpPr/>
          <p:nvPr/>
        </p:nvCxnSpPr>
        <p:spPr>
          <a:xfrm flipH="1">
            <a:off x="2812043" y="5170285"/>
            <a:ext cx="12959" cy="777418"/>
          </a:xfrm>
          <a:prstGeom prst="line">
            <a:avLst/>
          </a:prstGeom>
          <a:ln w="38100" cmpd="sng"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84671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HBase: Overview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1444" y="1862667"/>
            <a:ext cx="7554031" cy="4202854"/>
          </a:xfrm>
        </p:spPr>
        <p:txBody>
          <a:bodyPr>
            <a:normAutofit lnSpcReduction="10000"/>
          </a:bodyPr>
          <a:lstStyle/>
          <a:p>
            <a:r>
              <a:rPr lang="en-US" b="1" dirty="0">
                <a:latin typeface="Arial" charset="0"/>
                <a:ea typeface="宋体" charset="0"/>
              </a:rPr>
              <a:t>HBase is a distributed column-oriented </a:t>
            </a:r>
            <a:r>
              <a:rPr lang="en-US" b="1" dirty="0" smtClean="0">
                <a:latin typeface="Arial" charset="0"/>
                <a:ea typeface="宋体" charset="0"/>
              </a:rPr>
              <a:t>data store built </a:t>
            </a:r>
            <a:r>
              <a:rPr lang="en-US" b="1" dirty="0">
                <a:latin typeface="Arial" charset="0"/>
                <a:ea typeface="宋体" charset="0"/>
              </a:rPr>
              <a:t>on top of </a:t>
            </a:r>
            <a:r>
              <a:rPr lang="en-US" b="1" dirty="0" smtClean="0">
                <a:latin typeface="Arial" charset="0"/>
                <a:ea typeface="宋体" charset="0"/>
              </a:rPr>
              <a:t>HDFS</a:t>
            </a:r>
          </a:p>
          <a:p>
            <a:endParaRPr lang="en-US" dirty="0">
              <a:latin typeface="Arial" charset="0"/>
              <a:ea typeface="宋体" charset="0"/>
            </a:endParaRPr>
          </a:p>
          <a:p>
            <a:r>
              <a:rPr lang="en-US" altLang="zh-CN" b="1" dirty="0"/>
              <a:t>HBase is an Apache open source project whose goal is to provide storage for the Hadoop Distributed Computing </a:t>
            </a:r>
            <a:endParaRPr lang="en-US" altLang="zh-CN" b="1" dirty="0" smtClean="0"/>
          </a:p>
          <a:p>
            <a:endParaRPr lang="en-US" altLang="zh-CN" dirty="0" smtClean="0"/>
          </a:p>
          <a:p>
            <a:r>
              <a:rPr lang="en-US" altLang="zh-CN" b="1" dirty="0" smtClean="0"/>
              <a:t>Data </a:t>
            </a:r>
            <a:r>
              <a:rPr lang="en-US" altLang="zh-CN" b="1" dirty="0"/>
              <a:t>is logically organized into tables, rows and columns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2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889" y="444501"/>
            <a:ext cx="1439333" cy="1023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7849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0113" y="2952371"/>
            <a:ext cx="7345362" cy="1339850"/>
          </a:xfrm>
        </p:spPr>
        <p:txBody>
          <a:bodyPr/>
          <a:lstStyle/>
          <a:p>
            <a:r>
              <a:rPr lang="en-US" b="1" dirty="0" smtClean="0"/>
              <a:t>HBase Architecture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46856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Three </a:t>
            </a:r>
            <a:r>
              <a:rPr lang="en-US" altLang="zh-CN" dirty="0" smtClean="0"/>
              <a:t>Major Components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21</a:t>
            </a:fld>
            <a:endParaRPr lang="en-US" dirty="0"/>
          </a:p>
        </p:txBody>
      </p:sp>
      <p:sp>
        <p:nvSpPr>
          <p:cNvPr id="5" name="Rectangle 3"/>
          <p:cNvSpPr>
            <a:spLocks noGrp="1" noChangeArrowheads="1"/>
          </p:cNvSpPr>
          <p:nvPr>
            <p:ph idx="1"/>
          </p:nvPr>
        </p:nvSpPr>
        <p:spPr>
          <a:xfrm>
            <a:off x="518318" y="2060316"/>
            <a:ext cx="3672682" cy="3433859"/>
          </a:xfrm>
        </p:spPr>
        <p:txBody>
          <a:bodyPr>
            <a:normAutofit fontScale="92500" lnSpcReduction="20000"/>
          </a:bodyPr>
          <a:lstStyle/>
          <a:p>
            <a:r>
              <a:rPr lang="en-US" altLang="zh-CN" sz="2800" dirty="0"/>
              <a:t>The </a:t>
            </a:r>
            <a:r>
              <a:rPr lang="en-US" altLang="zh-CN" sz="2800" dirty="0" err="1" smtClean="0"/>
              <a:t>HBaseMaster</a:t>
            </a:r>
            <a:endParaRPr lang="en-US" altLang="zh-CN" sz="2800" dirty="0" smtClean="0"/>
          </a:p>
          <a:p>
            <a:pPr lvl="1"/>
            <a:r>
              <a:rPr lang="en-US" altLang="zh-CN" sz="2600" dirty="0" smtClean="0"/>
              <a:t>One master</a:t>
            </a:r>
          </a:p>
          <a:p>
            <a:pPr lvl="1"/>
            <a:endParaRPr lang="en-US" altLang="zh-CN" sz="2800" dirty="0"/>
          </a:p>
          <a:p>
            <a:r>
              <a:rPr lang="en-US" altLang="zh-CN" sz="2800" dirty="0"/>
              <a:t>The </a:t>
            </a:r>
            <a:r>
              <a:rPr lang="en-US" altLang="zh-CN" sz="2800" dirty="0" err="1" smtClean="0"/>
              <a:t>HRegionServer</a:t>
            </a:r>
            <a:endParaRPr lang="en-US" altLang="zh-CN" sz="2800" dirty="0" smtClean="0"/>
          </a:p>
          <a:p>
            <a:pPr lvl="1"/>
            <a:r>
              <a:rPr lang="en-US" altLang="zh-CN" sz="2600" dirty="0" smtClean="0"/>
              <a:t>Many region servers</a:t>
            </a:r>
            <a:endParaRPr lang="en-US" altLang="zh-CN" sz="2600" dirty="0"/>
          </a:p>
          <a:p>
            <a:pPr>
              <a:buFont typeface="Wingdings" charset="0"/>
              <a:buNone/>
            </a:pPr>
            <a:endParaRPr lang="en-US" altLang="zh-CN" sz="2800" dirty="0"/>
          </a:p>
          <a:p>
            <a:r>
              <a:rPr lang="en-US" altLang="zh-CN" sz="2800" dirty="0"/>
              <a:t>The HBase client</a:t>
            </a:r>
          </a:p>
        </p:txBody>
      </p:sp>
      <p:graphicFrame>
        <p:nvGraphicFramePr>
          <p:cNvPr id="6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31674255"/>
              </p:ext>
            </p:extLst>
          </p:nvPr>
        </p:nvGraphicFramePr>
        <p:xfrm>
          <a:off x="3865352" y="1770202"/>
          <a:ext cx="4611660" cy="33870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5" name="Visio" r:id="rId3" imgW="6481572" imgH="4331208" progId="Visio.Drawing.6">
                  <p:embed/>
                </p:oleObj>
              </mc:Choice>
              <mc:Fallback>
                <p:oleObj name="Visio" r:id="rId3" imgW="6481572" imgH="4331208" progId="Visio.Drawing.6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65352" y="1770202"/>
                        <a:ext cx="4611660" cy="338706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918250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HBase Components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7226" y="1891862"/>
            <a:ext cx="7688250" cy="4173659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 smtClean="0">
                <a:solidFill>
                  <a:srgbClr val="800000"/>
                </a:solidFill>
              </a:rPr>
              <a:t>Region</a:t>
            </a:r>
          </a:p>
          <a:p>
            <a:pPr lvl="1"/>
            <a:r>
              <a:rPr lang="en-US" dirty="0" smtClean="0"/>
              <a:t>A subset of a table’s rows, like horizontal range partitioning</a:t>
            </a:r>
          </a:p>
          <a:p>
            <a:pPr lvl="1"/>
            <a:r>
              <a:rPr lang="en-US" dirty="0" smtClean="0"/>
              <a:t>Automatically done</a:t>
            </a:r>
          </a:p>
          <a:p>
            <a:r>
              <a:rPr lang="en-US" b="1" dirty="0" err="1" smtClean="0">
                <a:solidFill>
                  <a:srgbClr val="800000"/>
                </a:solidFill>
              </a:rPr>
              <a:t>RegionServer</a:t>
            </a:r>
            <a:r>
              <a:rPr lang="en-US" b="1" dirty="0" smtClean="0">
                <a:solidFill>
                  <a:srgbClr val="800000"/>
                </a:solidFill>
              </a:rPr>
              <a:t> (many slaves)</a:t>
            </a:r>
          </a:p>
          <a:p>
            <a:pPr lvl="1"/>
            <a:r>
              <a:rPr lang="en-US" dirty="0" smtClean="0"/>
              <a:t>Manages data regions</a:t>
            </a:r>
          </a:p>
          <a:p>
            <a:pPr lvl="1"/>
            <a:r>
              <a:rPr lang="en-US" dirty="0" smtClean="0"/>
              <a:t>Serves data for reads and writes (</a:t>
            </a:r>
            <a:r>
              <a:rPr lang="en-US" b="1" i="1" dirty="0" smtClean="0">
                <a:solidFill>
                  <a:srgbClr val="0000FF"/>
                </a:solidFill>
              </a:rPr>
              <a:t>using a log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b="1" dirty="0" smtClean="0">
                <a:solidFill>
                  <a:srgbClr val="800000"/>
                </a:solidFill>
              </a:rPr>
              <a:t>Master </a:t>
            </a:r>
          </a:p>
          <a:p>
            <a:pPr lvl="1"/>
            <a:r>
              <a:rPr lang="en-US" dirty="0" smtClean="0"/>
              <a:t>Responsible for coordinating the slaves</a:t>
            </a:r>
          </a:p>
          <a:p>
            <a:pPr lvl="1"/>
            <a:r>
              <a:rPr lang="en-US" dirty="0" smtClean="0"/>
              <a:t>Assigns regions, detects failures</a:t>
            </a:r>
          </a:p>
          <a:p>
            <a:pPr lvl="1"/>
            <a:r>
              <a:rPr lang="en-US" dirty="0" smtClean="0"/>
              <a:t>Admin functions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71215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Big Picture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23</a:t>
            </a:fld>
            <a:endParaRPr lang="en-US" dirty="0"/>
          </a:p>
        </p:txBody>
      </p:sp>
      <p:pic>
        <p:nvPicPr>
          <p:cNvPr id="5" name="Picture 4" descr="hbase-file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5504" y="1732915"/>
            <a:ext cx="9144000" cy="4623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359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ZooKeeper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638" y="1930736"/>
            <a:ext cx="3939453" cy="4134785"/>
          </a:xfrm>
        </p:spPr>
        <p:txBody>
          <a:bodyPr>
            <a:normAutofit/>
          </a:bodyPr>
          <a:lstStyle/>
          <a:p>
            <a:r>
              <a:rPr lang="en-US" altLang="zh-TW" sz="2000" dirty="0">
                <a:latin typeface="Arial" charset="0"/>
                <a:ea typeface="宋体" charset="0"/>
              </a:rPr>
              <a:t>HBase depends on </a:t>
            </a:r>
            <a:r>
              <a:rPr lang="en-US" altLang="zh-TW" sz="2000" dirty="0" err="1">
                <a:latin typeface="Arial" charset="0"/>
                <a:ea typeface="宋体" charset="0"/>
              </a:rPr>
              <a:t>ZooKeeper</a:t>
            </a:r>
            <a:r>
              <a:rPr lang="en-US" altLang="zh-TW" sz="2000" dirty="0">
                <a:latin typeface="Arial" charset="0"/>
                <a:ea typeface="宋体" charset="0"/>
              </a:rPr>
              <a:t> </a:t>
            </a:r>
            <a:endParaRPr lang="en-US" altLang="zh-TW" sz="2000" dirty="0" smtClean="0">
              <a:latin typeface="Arial" charset="0"/>
              <a:ea typeface="宋体" charset="0"/>
            </a:endParaRPr>
          </a:p>
          <a:p>
            <a:r>
              <a:rPr lang="en-US" altLang="zh-TW" sz="2000" dirty="0" smtClean="0">
                <a:latin typeface="Arial" charset="0"/>
                <a:ea typeface="宋体" charset="0"/>
              </a:rPr>
              <a:t>By </a:t>
            </a:r>
            <a:r>
              <a:rPr lang="en-US" altLang="zh-TW" sz="2000" dirty="0">
                <a:latin typeface="Arial" charset="0"/>
                <a:ea typeface="宋体" charset="0"/>
              </a:rPr>
              <a:t>default </a:t>
            </a:r>
            <a:r>
              <a:rPr lang="en-US" altLang="zh-TW" sz="2000" dirty="0" smtClean="0">
                <a:latin typeface="Arial" charset="0"/>
                <a:ea typeface="宋体" charset="0"/>
              </a:rPr>
              <a:t>HBase manages the </a:t>
            </a:r>
            <a:r>
              <a:rPr lang="en-US" altLang="zh-TW" sz="2000" dirty="0" err="1">
                <a:latin typeface="Arial" charset="0"/>
                <a:ea typeface="宋体" charset="0"/>
              </a:rPr>
              <a:t>ZooKeeper</a:t>
            </a:r>
            <a:r>
              <a:rPr lang="en-US" altLang="zh-TW" sz="2000" dirty="0">
                <a:latin typeface="Arial" charset="0"/>
                <a:ea typeface="宋体" charset="0"/>
              </a:rPr>
              <a:t> </a:t>
            </a:r>
            <a:r>
              <a:rPr lang="en-US" altLang="zh-TW" sz="2000" dirty="0" smtClean="0">
                <a:latin typeface="Arial" charset="0"/>
                <a:ea typeface="宋体" charset="0"/>
              </a:rPr>
              <a:t>instance</a:t>
            </a:r>
          </a:p>
          <a:p>
            <a:pPr lvl="1"/>
            <a:r>
              <a:rPr lang="en-US" sz="1800" dirty="0" smtClean="0">
                <a:latin typeface="Arial" charset="0"/>
                <a:ea typeface="宋体" charset="0"/>
              </a:rPr>
              <a:t>E.g., starts and stops </a:t>
            </a:r>
            <a:r>
              <a:rPr lang="en-US" sz="1800" dirty="0" err="1" smtClean="0">
                <a:latin typeface="Arial" charset="0"/>
                <a:ea typeface="宋体" charset="0"/>
              </a:rPr>
              <a:t>ZooKeeper</a:t>
            </a:r>
            <a:endParaRPr lang="en-US" sz="1800" dirty="0" smtClean="0">
              <a:latin typeface="Arial" charset="0"/>
              <a:ea typeface="宋体" charset="0"/>
            </a:endParaRPr>
          </a:p>
          <a:p>
            <a:r>
              <a:rPr lang="en-US" sz="2000" dirty="0" err="1" smtClean="0">
                <a:latin typeface="Arial" charset="0"/>
                <a:ea typeface="宋体" charset="0"/>
              </a:rPr>
              <a:t>HMaster</a:t>
            </a:r>
            <a:r>
              <a:rPr lang="en-US" sz="2000" dirty="0" smtClean="0">
                <a:latin typeface="Arial" charset="0"/>
                <a:ea typeface="宋体" charset="0"/>
              </a:rPr>
              <a:t> and </a:t>
            </a:r>
            <a:r>
              <a:rPr lang="en-US" sz="2000" dirty="0" err="1" smtClean="0">
                <a:latin typeface="Arial" charset="0"/>
                <a:ea typeface="宋体" charset="0"/>
              </a:rPr>
              <a:t>HRegionServers</a:t>
            </a:r>
            <a:r>
              <a:rPr lang="en-US" sz="2000" dirty="0" smtClean="0">
                <a:latin typeface="Arial" charset="0"/>
                <a:ea typeface="宋体" charset="0"/>
              </a:rPr>
              <a:t> register themselves with </a:t>
            </a:r>
            <a:r>
              <a:rPr lang="en-US" sz="2000" dirty="0" err="1" smtClean="0">
                <a:latin typeface="Arial" charset="0"/>
                <a:ea typeface="宋体" charset="0"/>
              </a:rPr>
              <a:t>ZooKeeper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24</a:t>
            </a:fld>
            <a:endParaRPr lang="en-US" dirty="0"/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531572" y="1920559"/>
            <a:ext cx="3810000" cy="414496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617920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Table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0895" y="1878904"/>
            <a:ext cx="7995533" cy="4186617"/>
          </a:xfrm>
          <a:solidFill>
            <a:srgbClr val="FFFFE9"/>
          </a:solidFill>
          <a:ln>
            <a:solidFill>
              <a:schemeClr val="tx1"/>
            </a:solidFill>
          </a:ln>
        </p:spPr>
        <p:txBody>
          <a:bodyPr>
            <a:normAutofit fontScale="92500" lnSpcReduction="20000"/>
          </a:bodyPr>
          <a:lstStyle/>
          <a:p>
            <a:pPr>
              <a:lnSpc>
                <a:spcPct val="80000"/>
              </a:lnSpc>
              <a:buFont typeface="Wingdings" charset="0"/>
              <a:buNone/>
            </a:pPr>
            <a:r>
              <a:rPr lang="en-US" altLang="zh-CN" dirty="0" err="1">
                <a:solidFill>
                  <a:srgbClr val="FF6600"/>
                </a:solidFill>
              </a:rPr>
              <a:t>HBaseAdmin</a:t>
            </a:r>
            <a:r>
              <a:rPr lang="en-US" altLang="zh-CN" dirty="0"/>
              <a:t> </a:t>
            </a:r>
            <a:r>
              <a:rPr lang="en-US" altLang="zh-CN" u="sng" dirty="0"/>
              <a:t>admin</a:t>
            </a:r>
            <a:r>
              <a:rPr lang="en-US" altLang="zh-CN" dirty="0"/>
              <a:t>= new </a:t>
            </a:r>
            <a:r>
              <a:rPr lang="en-US" altLang="zh-CN" dirty="0" err="1"/>
              <a:t>HBaseAdmin</a:t>
            </a:r>
            <a:r>
              <a:rPr lang="en-US" altLang="zh-CN" dirty="0"/>
              <a:t>(</a:t>
            </a:r>
            <a:r>
              <a:rPr lang="en-US" altLang="zh-CN" u="sng" dirty="0" err="1"/>
              <a:t>config</a:t>
            </a:r>
            <a:r>
              <a:rPr lang="en-US" altLang="zh-CN" dirty="0"/>
              <a:t>);</a:t>
            </a:r>
          </a:p>
          <a:p>
            <a:pPr>
              <a:lnSpc>
                <a:spcPct val="80000"/>
              </a:lnSpc>
              <a:buFont typeface="Wingdings" charset="0"/>
              <a:buNone/>
            </a:pPr>
            <a:r>
              <a:rPr lang="en-US" altLang="zh-CN" dirty="0" err="1">
                <a:solidFill>
                  <a:srgbClr val="FF6600"/>
                </a:solidFill>
              </a:rPr>
              <a:t>HColumnDescriptor</a:t>
            </a:r>
            <a:r>
              <a:rPr lang="en-US" altLang="zh-CN" dirty="0"/>
              <a:t> []column;</a:t>
            </a:r>
          </a:p>
          <a:p>
            <a:pPr>
              <a:lnSpc>
                <a:spcPct val="80000"/>
              </a:lnSpc>
              <a:buFont typeface="Wingdings" charset="0"/>
              <a:buNone/>
            </a:pPr>
            <a:r>
              <a:rPr lang="en-US" altLang="zh-CN" dirty="0"/>
              <a:t>column= new </a:t>
            </a:r>
            <a:r>
              <a:rPr lang="en-US" altLang="zh-CN" dirty="0" err="1"/>
              <a:t>HColumnDescriptor</a:t>
            </a:r>
            <a:r>
              <a:rPr lang="en-US" altLang="zh-CN" dirty="0"/>
              <a:t>[2];</a:t>
            </a:r>
          </a:p>
          <a:p>
            <a:pPr>
              <a:lnSpc>
                <a:spcPct val="80000"/>
              </a:lnSpc>
              <a:buFont typeface="Wingdings" charset="0"/>
              <a:buNone/>
            </a:pPr>
            <a:r>
              <a:rPr lang="en-US" altLang="zh-CN" dirty="0"/>
              <a:t>column[0]=new </a:t>
            </a:r>
            <a:r>
              <a:rPr lang="en-US" altLang="zh-CN" dirty="0" err="1"/>
              <a:t>HColumnDescriptor</a:t>
            </a:r>
            <a:r>
              <a:rPr lang="en-US" altLang="zh-CN" dirty="0"/>
              <a:t>("columnFamily1:");</a:t>
            </a:r>
          </a:p>
          <a:p>
            <a:pPr>
              <a:lnSpc>
                <a:spcPct val="80000"/>
              </a:lnSpc>
              <a:buFont typeface="Wingdings" charset="0"/>
              <a:buNone/>
            </a:pPr>
            <a:r>
              <a:rPr lang="en-US" altLang="zh-CN" dirty="0"/>
              <a:t>column[1]=new </a:t>
            </a:r>
            <a:r>
              <a:rPr lang="en-US" altLang="zh-CN" dirty="0" err="1"/>
              <a:t>HColumnDescriptor</a:t>
            </a:r>
            <a:r>
              <a:rPr lang="en-US" altLang="zh-CN" dirty="0"/>
              <a:t>("columnFamily2:");</a:t>
            </a:r>
          </a:p>
          <a:p>
            <a:pPr>
              <a:lnSpc>
                <a:spcPct val="80000"/>
              </a:lnSpc>
              <a:buFont typeface="Wingdings" charset="0"/>
              <a:buNone/>
            </a:pPr>
            <a:r>
              <a:rPr lang="en-US" altLang="zh-CN" sz="2100" dirty="0" err="1">
                <a:solidFill>
                  <a:srgbClr val="FF6600"/>
                </a:solidFill>
              </a:rPr>
              <a:t>HTableDescriptor</a:t>
            </a:r>
            <a:r>
              <a:rPr lang="en-US" altLang="zh-CN" sz="2100" dirty="0"/>
              <a:t> </a:t>
            </a:r>
            <a:r>
              <a:rPr lang="en-US" altLang="zh-CN" sz="2100" u="sng" dirty="0" err="1"/>
              <a:t>desc</a:t>
            </a:r>
            <a:r>
              <a:rPr lang="en-US" altLang="zh-CN" sz="2100" dirty="0"/>
              <a:t>= new </a:t>
            </a:r>
            <a:r>
              <a:rPr lang="en-US" altLang="zh-CN" sz="2100" dirty="0" err="1"/>
              <a:t>HTableDescriptor</a:t>
            </a:r>
            <a:r>
              <a:rPr lang="en-US" altLang="zh-CN" sz="2100" dirty="0"/>
              <a:t>(</a:t>
            </a:r>
            <a:r>
              <a:rPr lang="en-US" altLang="zh-CN" sz="2100" dirty="0" err="1"/>
              <a:t>Bytes.toBytes</a:t>
            </a:r>
            <a:r>
              <a:rPr lang="en-US" altLang="zh-CN" sz="2100" dirty="0"/>
              <a:t>("</a:t>
            </a:r>
            <a:r>
              <a:rPr lang="en-US" altLang="zh-CN" sz="2100" dirty="0" err="1"/>
              <a:t>MyTable</a:t>
            </a:r>
            <a:r>
              <a:rPr lang="en-US" altLang="zh-CN" sz="2100" dirty="0"/>
              <a:t>"));</a:t>
            </a:r>
          </a:p>
          <a:p>
            <a:pPr>
              <a:lnSpc>
                <a:spcPct val="80000"/>
              </a:lnSpc>
              <a:buFont typeface="Wingdings" charset="0"/>
              <a:buNone/>
            </a:pPr>
            <a:r>
              <a:rPr lang="en-US" altLang="zh-CN" u="sng" dirty="0" err="1"/>
              <a:t>desc</a:t>
            </a:r>
            <a:r>
              <a:rPr lang="en-US" altLang="zh-CN" dirty="0" err="1"/>
              <a:t>.addFamily</a:t>
            </a:r>
            <a:r>
              <a:rPr lang="en-US" altLang="zh-CN" dirty="0"/>
              <a:t>(column[0]);</a:t>
            </a:r>
          </a:p>
          <a:p>
            <a:pPr>
              <a:lnSpc>
                <a:spcPct val="80000"/>
              </a:lnSpc>
              <a:buFont typeface="Wingdings" charset="0"/>
              <a:buNone/>
            </a:pPr>
            <a:r>
              <a:rPr lang="en-US" altLang="zh-CN" u="sng" dirty="0" err="1">
                <a:solidFill>
                  <a:schemeClr val="tx1"/>
                </a:solidFill>
              </a:rPr>
              <a:t>desc</a:t>
            </a:r>
            <a:r>
              <a:rPr lang="en-US" altLang="zh-CN" dirty="0" err="1">
                <a:solidFill>
                  <a:schemeClr val="tx1"/>
                </a:solidFill>
              </a:rPr>
              <a:t>.addFamily</a:t>
            </a:r>
            <a:r>
              <a:rPr lang="en-US" altLang="zh-CN" dirty="0"/>
              <a:t>(column[1]);</a:t>
            </a:r>
          </a:p>
          <a:p>
            <a:pPr>
              <a:lnSpc>
                <a:spcPct val="80000"/>
              </a:lnSpc>
              <a:buFont typeface="Wingdings" charset="0"/>
              <a:buNone/>
            </a:pPr>
            <a:r>
              <a:rPr lang="en-US" altLang="zh-CN" u="sng" dirty="0" err="1"/>
              <a:t>admin</a:t>
            </a:r>
            <a:r>
              <a:rPr lang="en-US" altLang="zh-CN" dirty="0" err="1"/>
              <a:t>.createTable</a:t>
            </a:r>
            <a:r>
              <a:rPr lang="en-US" altLang="zh-CN" dirty="0"/>
              <a:t>(</a:t>
            </a:r>
            <a:r>
              <a:rPr lang="en-US" altLang="zh-CN" u="sng" dirty="0" err="1"/>
              <a:t>desc</a:t>
            </a:r>
            <a:r>
              <a:rPr lang="en-US" altLang="zh-CN" dirty="0"/>
              <a:t>);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83092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Operations On Regions: </a:t>
            </a:r>
            <a:r>
              <a:rPr lang="en-US" b="1" dirty="0" smtClean="0">
                <a:solidFill>
                  <a:srgbClr val="FF0000"/>
                </a:solidFill>
              </a:rPr>
              <a:t>Get()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7226" y="1840031"/>
            <a:ext cx="7688250" cy="984804"/>
          </a:xfrm>
        </p:spPr>
        <p:txBody>
          <a:bodyPr>
            <a:normAutofit/>
          </a:bodyPr>
          <a:lstStyle/>
          <a:p>
            <a:r>
              <a:rPr lang="en-US" sz="2000" dirty="0" smtClean="0"/>
              <a:t>Given a key </a:t>
            </a:r>
            <a:r>
              <a:rPr lang="en-US" sz="2000" dirty="0" smtClean="0">
                <a:sym typeface="Wingdings"/>
              </a:rPr>
              <a:t> return corresponding record</a:t>
            </a:r>
          </a:p>
          <a:p>
            <a:r>
              <a:rPr lang="en-US" sz="2000" dirty="0" smtClean="0">
                <a:sym typeface="Wingdings"/>
              </a:rPr>
              <a:t>For each value return the highest version</a:t>
            </a:r>
            <a:endParaRPr lang="en-US" sz="20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26</a:t>
            </a:fld>
            <a:endParaRPr lang="en-US" dirty="0"/>
          </a:p>
        </p:txBody>
      </p:sp>
      <p:pic>
        <p:nvPicPr>
          <p:cNvPr id="5" name="Picture 4" descr="Screen shot 2013-02-15 at 1.34.26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134" y="2824835"/>
            <a:ext cx="8280624" cy="797203"/>
          </a:xfrm>
          <a:prstGeom prst="rect">
            <a:avLst/>
          </a:prstGeom>
        </p:spPr>
      </p:pic>
      <p:pic>
        <p:nvPicPr>
          <p:cNvPr id="6" name="Picture 5" descr="Screen shot 2013-02-15 at 1.35.37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134" y="4550283"/>
            <a:ext cx="8552758" cy="1006642"/>
          </a:xfrm>
          <a:prstGeom prst="rect">
            <a:avLst/>
          </a:prstGeo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272134" y="4055841"/>
            <a:ext cx="7688250" cy="4944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Clr>
                <a:schemeClr val="tx1">
                  <a:lumMod val="75000"/>
                  <a:lumOff val="25000"/>
                </a:schemeClr>
              </a:buClr>
              <a:buFont typeface="Arial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79438" indent="-228600" algn="l" defTabSz="914400" rtl="0" eaLnBrk="1" latinLnBrk="0" hangingPunct="1">
              <a:spcBef>
                <a:spcPts val="600"/>
              </a:spcBef>
              <a:buClr>
                <a:schemeClr val="bg2">
                  <a:lumMod val="60000"/>
                  <a:lumOff val="40000"/>
                </a:schemeClr>
              </a:buClr>
              <a:buFont typeface="Arial" pitchFamily="34" charset="0"/>
              <a:buChar char="•"/>
              <a:defRPr sz="2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8038" indent="-2286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Font typeface="Arial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36638" indent="-228600" algn="l" defTabSz="914400" rtl="0" eaLnBrk="1" latinLnBrk="0" hangingPunct="1">
              <a:spcBef>
                <a:spcPts val="600"/>
              </a:spcBef>
              <a:buClr>
                <a:schemeClr val="bg2">
                  <a:lumMod val="60000"/>
                  <a:lumOff val="40000"/>
                </a:schemeClr>
              </a:buClr>
              <a:buFont typeface="Arial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65238" indent="-2286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Font typeface="Arial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485900" indent="-228600" algn="l" defTabSz="914400" rtl="0" eaLnBrk="1" latinLnBrk="0" hangingPunct="1">
              <a:spcBef>
                <a:spcPct val="20000"/>
              </a:spcBef>
              <a:buClr>
                <a:schemeClr val="bg2">
                  <a:lumMod val="60000"/>
                  <a:lumOff val="40000"/>
                </a:schemeClr>
              </a:buClr>
              <a:buFont typeface="Arial" pitchFamily="34" charset="0"/>
              <a:buChar char="•"/>
              <a:defRPr lang="en-US" sz="180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712913" indent="-228600" algn="l" defTabSz="914400" rtl="0" eaLnBrk="1" latinLnBrk="0" hangingPunct="1">
              <a:spcBef>
                <a:spcPct val="20000"/>
              </a:spcBef>
              <a:buClr>
                <a:schemeClr val="tx1">
                  <a:lumMod val="75000"/>
                  <a:lumOff val="25000"/>
                </a:schemeClr>
              </a:buClr>
              <a:buFont typeface="Arial" pitchFamily="34" charset="0"/>
              <a:buChar char="•"/>
              <a:defRPr lang="en-US" sz="180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947863" indent="-228600" algn="l" defTabSz="914400" rtl="0" eaLnBrk="1" latinLnBrk="0" hangingPunct="1">
              <a:spcBef>
                <a:spcPct val="20000"/>
              </a:spcBef>
              <a:buClr>
                <a:schemeClr val="bg2">
                  <a:lumMod val="60000"/>
                  <a:lumOff val="40000"/>
                </a:schemeClr>
              </a:buClr>
              <a:buFont typeface="Arial" pitchFamily="34" charset="0"/>
              <a:buChar char="•"/>
              <a:defRPr lang="en-US" sz="180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174875" indent="-228600" algn="l" defTabSz="914400" rtl="0" eaLnBrk="1" latinLnBrk="0" hangingPunct="1">
              <a:spcBef>
                <a:spcPct val="20000"/>
              </a:spcBef>
              <a:buClr>
                <a:schemeClr val="tx1">
                  <a:lumMod val="75000"/>
                  <a:lumOff val="25000"/>
                </a:schemeClr>
              </a:buClr>
              <a:buFont typeface="Arial" pitchFamily="34" charset="0"/>
              <a:buChar char="•"/>
              <a:defRPr lang="en-US" sz="18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900" dirty="0" smtClean="0">
                <a:solidFill>
                  <a:schemeClr val="tx1"/>
                </a:solidFill>
              </a:rPr>
              <a:t>Can control the number of versions you want</a:t>
            </a:r>
          </a:p>
        </p:txBody>
      </p:sp>
    </p:spTree>
    <p:extLst>
      <p:ext uri="{BB962C8B-B14F-4D97-AF65-F5344CB8AC3E}">
        <p14:creationId xmlns:p14="http://schemas.microsoft.com/office/powerpoint/2010/main" val="16766935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968" y="244158"/>
            <a:ext cx="8449089" cy="1339850"/>
          </a:xfrm>
        </p:spPr>
        <p:txBody>
          <a:bodyPr>
            <a:normAutofit/>
          </a:bodyPr>
          <a:lstStyle/>
          <a:p>
            <a:r>
              <a:rPr lang="en-US" dirty="0"/>
              <a:t>Operations On Regions: </a:t>
            </a:r>
            <a:r>
              <a:rPr lang="en-US" b="1" dirty="0" smtClean="0">
                <a:solidFill>
                  <a:srgbClr val="FF0000"/>
                </a:solidFill>
              </a:rPr>
              <a:t>Scan(</a:t>
            </a:r>
            <a:r>
              <a:rPr lang="en-US" b="1" dirty="0">
                <a:solidFill>
                  <a:srgbClr val="FF0000"/>
                </a:solidFill>
              </a:rPr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27</a:t>
            </a:fld>
            <a:endParaRPr lang="en-US" dirty="0"/>
          </a:p>
        </p:txBody>
      </p:sp>
      <p:pic>
        <p:nvPicPr>
          <p:cNvPr id="5" name="Picture 4" descr="Screen shot 2013-02-15 at 1.40.14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968" y="2485228"/>
            <a:ext cx="8506357" cy="2827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2760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244158"/>
            <a:ext cx="2754247" cy="1339850"/>
          </a:xfrm>
        </p:spPr>
        <p:txBody>
          <a:bodyPr/>
          <a:lstStyle/>
          <a:p>
            <a:r>
              <a:rPr lang="en-US" altLang="zh-CN" b="1" dirty="0" smtClean="0">
                <a:solidFill>
                  <a:srgbClr val="FF0000"/>
                </a:solidFill>
              </a:rPr>
              <a:t>Get()</a:t>
            </a:r>
            <a:endParaRPr lang="en-US" altLang="zh-CN" b="1" dirty="0">
              <a:solidFill>
                <a:srgbClr val="FF0000"/>
              </a:solidFill>
            </a:endParaRPr>
          </a:p>
        </p:txBody>
      </p:sp>
      <p:graphicFrame>
        <p:nvGraphicFramePr>
          <p:cNvPr id="54389" name="Group 117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520602601"/>
              </p:ext>
            </p:extLst>
          </p:nvPr>
        </p:nvGraphicFramePr>
        <p:xfrm>
          <a:off x="457200" y="1600200"/>
          <a:ext cx="8077200" cy="4530728"/>
        </p:xfrm>
        <a:graphic>
          <a:graphicData uri="http://schemas.openxmlformats.org/drawingml/2006/table">
            <a:tbl>
              <a:tblPr/>
              <a:tblGrid>
                <a:gridCol w="2079625"/>
                <a:gridCol w="1390650"/>
                <a:gridCol w="2779713"/>
                <a:gridCol w="1827212"/>
              </a:tblGrid>
              <a:tr h="919163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Row key</a:t>
                      </a:r>
                      <a:endParaRPr kumimoji="0" lang="en-US" altLang="zh-CN" sz="1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Time</a:t>
                      </a:r>
                    </a:p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Stamp</a:t>
                      </a:r>
                      <a:endParaRPr kumimoji="0" lang="en-US" altLang="zh-CN" sz="1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 gridSpan="2"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Column</a:t>
                      </a: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 </a:t>
                      </a:r>
                      <a:r>
                        <a:rPr kumimoji="0" lang="zh-CN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宋体" charset="0"/>
                          <a:cs typeface="Times New Roman" charset="0"/>
                        </a:rPr>
                        <a:t>“</a:t>
                      </a: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anchor:</a:t>
                      </a:r>
                      <a:r>
                        <a:rPr kumimoji="0" lang="zh-CN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宋体" charset="0"/>
                          <a:cs typeface="Times New Roman" charset="0"/>
                        </a:rPr>
                        <a:t>”</a:t>
                      </a:r>
                      <a:endParaRPr kumimoji="0" lang="en-US" altLang="zh-CN" sz="1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7825">
                <a:tc rowSpan="3"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“</a:t>
                      </a: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com.apache.www</a:t>
                      </a:r>
                      <a:r>
                        <a:rPr kumimoji="0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”</a:t>
                      </a:r>
                      <a:endParaRPr kumimoji="0" lang="en-US" altLang="zh-CN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宋体" charset="0"/>
                        </a:rPr>
                        <a:t>t12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</a:tr>
              <a:tr h="37623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宋体" charset="0"/>
                        </a:rPr>
                        <a:t>t11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</a:tr>
              <a:tr h="57626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宋体" charset="0"/>
                        </a:rPr>
                        <a:t>t10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“</a:t>
                      </a: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anchor:apache.com</a:t>
                      </a:r>
                      <a:r>
                        <a:rPr kumimoji="0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”</a:t>
                      </a:r>
                      <a:endParaRPr kumimoji="0" lang="en-US" altLang="zh-CN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“</a:t>
                      </a:r>
                      <a:r>
                        <a:rPr kumimoji="0" lang="en-US" altLang="zh-CN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APACHE</a:t>
                      </a:r>
                      <a:r>
                        <a:rPr kumimoji="0" lang="zh-CN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”</a:t>
                      </a:r>
                      <a:endParaRPr kumimoji="0" lang="en-US" altLang="zh-CN" sz="1600" b="1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</a:tr>
              <a:tr h="576263">
                <a:tc rowSpan="5"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宋体" charset="0"/>
                          <a:cs typeface="Times New Roman" charset="0"/>
                        </a:rPr>
                        <a:t>“</a:t>
                      </a: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com.cnn.www</a:t>
                      </a:r>
                      <a:r>
                        <a:rPr kumimoji="0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宋体" charset="0"/>
                          <a:cs typeface="Times New Roman" charset="0"/>
                        </a:rPr>
                        <a:t>”</a:t>
                      </a:r>
                      <a:endParaRPr kumimoji="0" lang="en-US" altLang="zh-CN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t9</a:t>
                      </a:r>
                      <a:endParaRPr kumimoji="0" lang="en-US" altLang="zh-CN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宋体" charset="0"/>
                          <a:cs typeface="Times New Roman" charset="0"/>
                        </a:rPr>
                        <a:t>“</a:t>
                      </a: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anchor:cnnsi.com</a:t>
                      </a:r>
                      <a:r>
                        <a:rPr kumimoji="0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宋体" charset="0"/>
                          <a:cs typeface="Times New Roman" charset="0"/>
                        </a:rPr>
                        <a:t>”</a:t>
                      </a:r>
                      <a:endParaRPr kumimoji="0" lang="en-US" altLang="zh-CN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宋体" charset="0"/>
                          <a:cs typeface="Times New Roman" charset="0"/>
                        </a:rPr>
                        <a:t>“</a:t>
                      </a: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CNN</a:t>
                      </a:r>
                      <a:r>
                        <a:rPr kumimoji="0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宋体" charset="0"/>
                          <a:cs typeface="Times New Roman" charset="0"/>
                        </a:rPr>
                        <a:t>”</a:t>
                      </a:r>
                      <a:endParaRPr kumimoji="0" lang="en-US" altLang="zh-CN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</a:tr>
              <a:tr h="57467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t8</a:t>
                      </a:r>
                      <a:endParaRPr kumimoji="0" lang="en-US" altLang="zh-CN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宋体" charset="0"/>
                          <a:cs typeface="Times New Roman" charset="0"/>
                        </a:rPr>
                        <a:t>“</a:t>
                      </a: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anchor:my.look.ca</a:t>
                      </a:r>
                      <a:r>
                        <a:rPr kumimoji="0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宋体" charset="0"/>
                          <a:cs typeface="Times New Roman" charset="0"/>
                        </a:rPr>
                        <a:t>”</a:t>
                      </a:r>
                      <a:endParaRPr kumimoji="0" lang="en-US" altLang="zh-CN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宋体" charset="0"/>
                          <a:cs typeface="Times New Roman" charset="0"/>
                        </a:rPr>
                        <a:t>“</a:t>
                      </a: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CNN.com</a:t>
                      </a:r>
                      <a:r>
                        <a:rPr kumimoji="0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宋体" charset="0"/>
                          <a:cs typeface="Times New Roman" charset="0"/>
                        </a:rPr>
                        <a:t>”</a:t>
                      </a:r>
                      <a:endParaRPr kumimoji="0" lang="en-US" altLang="zh-CN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</a:tr>
              <a:tr h="37782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t6</a:t>
                      </a:r>
                      <a:endParaRPr kumimoji="0" lang="en-US" altLang="zh-CN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charset="0"/>
                        <a:buNone/>
                        <a:tabLst/>
                      </a:pPr>
                      <a:endParaRPr kumimoji="0" lang="en-US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charset="0"/>
                        <a:buNone/>
                        <a:tabLst/>
                      </a:pPr>
                      <a:endParaRPr kumimoji="0" lang="en-US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</a:tr>
              <a:tr h="37623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t5</a:t>
                      </a:r>
                      <a:endParaRPr kumimoji="0" lang="en-US" altLang="zh-CN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charset="0"/>
                        <a:buNone/>
                        <a:tabLst/>
                      </a:pPr>
                      <a:endParaRPr kumimoji="0" lang="en-US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charset="0"/>
                        <a:buNone/>
                        <a:tabLst/>
                      </a:pPr>
                      <a:endParaRPr kumimoji="0" lang="en-US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</a:tr>
              <a:tr h="37623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t3</a:t>
                      </a:r>
                      <a:endParaRPr kumimoji="0" lang="en-US" altLang="zh-CN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charset="0"/>
                        <a:buNone/>
                        <a:tabLst/>
                      </a:pPr>
                      <a:endParaRPr kumimoji="0" lang="en-US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charset="0"/>
                        <a:buNone/>
                        <a:tabLst/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sp>
        <p:nvSpPr>
          <p:cNvPr id="54393" name="Text Box 121"/>
          <p:cNvSpPr txBox="1">
            <a:spLocks noChangeArrowheads="1"/>
          </p:cNvSpPr>
          <p:nvPr/>
        </p:nvSpPr>
        <p:spPr bwMode="auto">
          <a:xfrm>
            <a:off x="3961320" y="393998"/>
            <a:ext cx="3733800" cy="1006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2000" dirty="0"/>
              <a:t>Select value from table where key=</a:t>
            </a:r>
            <a:r>
              <a:rPr lang="zh-CN" altLang="en-US" sz="2000" dirty="0"/>
              <a:t>‘</a:t>
            </a:r>
            <a:r>
              <a:rPr lang="en-US" altLang="zh-CN" sz="2000" dirty="0" err="1"/>
              <a:t>com.apache.www</a:t>
            </a:r>
            <a:r>
              <a:rPr lang="zh-CN" altLang="en-US" sz="2000" dirty="0"/>
              <a:t>’</a:t>
            </a:r>
            <a:r>
              <a:rPr lang="en-US" altLang="zh-CN" sz="2000" dirty="0"/>
              <a:t> AND label=</a:t>
            </a:r>
            <a:r>
              <a:rPr lang="zh-CN" altLang="en-US" sz="2000" dirty="0"/>
              <a:t>‘</a:t>
            </a:r>
            <a:r>
              <a:rPr lang="en-US" altLang="zh-CN" sz="2000" dirty="0" err="1"/>
              <a:t>anchor:apache.com</a:t>
            </a:r>
            <a:r>
              <a:rPr lang="zh-CN" altLang="en-US" sz="2000" dirty="0"/>
              <a:t>’</a:t>
            </a:r>
            <a:endParaRPr lang="en-US" altLang="zh-CN" sz="2000" dirty="0"/>
          </a:p>
        </p:txBody>
      </p:sp>
      <p:sp>
        <p:nvSpPr>
          <p:cNvPr id="54394" name="Oval 122"/>
          <p:cNvSpPr>
            <a:spLocks noChangeArrowheads="1"/>
          </p:cNvSpPr>
          <p:nvPr/>
        </p:nvSpPr>
        <p:spPr bwMode="auto">
          <a:xfrm>
            <a:off x="609600" y="2743200"/>
            <a:ext cx="1752600" cy="7620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4395" name="Oval 123"/>
          <p:cNvSpPr>
            <a:spLocks noChangeArrowheads="1"/>
          </p:cNvSpPr>
          <p:nvPr/>
        </p:nvSpPr>
        <p:spPr bwMode="auto">
          <a:xfrm>
            <a:off x="4419600" y="3276600"/>
            <a:ext cx="1981200" cy="5334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3546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43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43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43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393" grpId="0"/>
      <p:bldP spid="54394" grpId="0" animBg="1"/>
      <p:bldP spid="54395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244158"/>
            <a:ext cx="2754247" cy="1339850"/>
          </a:xfrm>
        </p:spPr>
        <p:txBody>
          <a:bodyPr/>
          <a:lstStyle/>
          <a:p>
            <a:r>
              <a:rPr lang="en-US" altLang="zh-CN" b="1" dirty="0" smtClean="0">
                <a:solidFill>
                  <a:srgbClr val="FF0000"/>
                </a:solidFill>
              </a:rPr>
              <a:t>Scan()</a:t>
            </a:r>
            <a:endParaRPr lang="en-US" altLang="zh-CN" b="1" dirty="0">
              <a:solidFill>
                <a:srgbClr val="FF0000"/>
              </a:solidFill>
            </a:endParaRPr>
          </a:p>
        </p:txBody>
      </p:sp>
      <p:sp>
        <p:nvSpPr>
          <p:cNvPr id="7" name="Text Box 54"/>
          <p:cNvSpPr txBox="1">
            <a:spLocks noChangeArrowheads="1"/>
          </p:cNvSpPr>
          <p:nvPr/>
        </p:nvSpPr>
        <p:spPr bwMode="auto">
          <a:xfrm>
            <a:off x="4157861" y="499170"/>
            <a:ext cx="3733800" cy="822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2400" dirty="0"/>
              <a:t>Select value from table where anchor=</a:t>
            </a:r>
            <a:r>
              <a:rPr lang="zh-CN" altLang="en-US" sz="2400" dirty="0"/>
              <a:t>‘</a:t>
            </a:r>
            <a:r>
              <a:rPr lang="en-US" altLang="zh-CN" sz="2400" dirty="0" err="1"/>
              <a:t>cnnsi.com</a:t>
            </a:r>
            <a:r>
              <a:rPr lang="zh-CN" altLang="en-US" sz="2400" dirty="0"/>
              <a:t>’</a:t>
            </a:r>
            <a:endParaRPr lang="en-US" altLang="zh-CN" sz="2400" dirty="0"/>
          </a:p>
        </p:txBody>
      </p:sp>
      <p:graphicFrame>
        <p:nvGraphicFramePr>
          <p:cNvPr id="9" name="Group 56"/>
          <p:cNvGraphicFramePr>
            <a:graphicFrameLocks noGrp="1"/>
          </p:cNvGraphicFramePr>
          <p:nvPr>
            <p:ph idx="1"/>
          </p:nvPr>
        </p:nvGraphicFramePr>
        <p:xfrm>
          <a:off x="381000" y="1752600"/>
          <a:ext cx="8229600" cy="4530728"/>
        </p:xfrm>
        <a:graphic>
          <a:graphicData uri="http://schemas.openxmlformats.org/drawingml/2006/table">
            <a:tbl>
              <a:tblPr/>
              <a:tblGrid>
                <a:gridCol w="2119313"/>
                <a:gridCol w="1416050"/>
                <a:gridCol w="2832100"/>
                <a:gridCol w="1862137"/>
              </a:tblGrid>
              <a:tr h="919163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Row key</a:t>
                      </a:r>
                      <a:endParaRPr kumimoji="0" lang="en-US" altLang="zh-CN" sz="1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Time</a:t>
                      </a:r>
                    </a:p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Stamp</a:t>
                      </a:r>
                      <a:endParaRPr kumimoji="0" lang="en-US" altLang="zh-CN" sz="1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 gridSpan="2"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Column</a:t>
                      </a: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 </a:t>
                      </a:r>
                      <a:r>
                        <a:rPr kumimoji="0" lang="zh-CN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宋体" charset="0"/>
                          <a:cs typeface="Times New Roman" charset="0"/>
                        </a:rPr>
                        <a:t>“</a:t>
                      </a: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anchor:</a:t>
                      </a:r>
                      <a:r>
                        <a:rPr kumimoji="0" lang="zh-CN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宋体" charset="0"/>
                          <a:cs typeface="Times New Roman" charset="0"/>
                        </a:rPr>
                        <a:t>”</a:t>
                      </a:r>
                      <a:endParaRPr kumimoji="0" lang="en-US" altLang="zh-CN" sz="1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7825">
                <a:tc rowSpan="3"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“</a:t>
                      </a: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com.apache.www</a:t>
                      </a:r>
                      <a:r>
                        <a:rPr kumimoji="0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”</a:t>
                      </a:r>
                      <a:endParaRPr kumimoji="0" lang="en-US" altLang="zh-CN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宋体" charset="0"/>
                        </a:rPr>
                        <a:t>t12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</a:tr>
              <a:tr h="37623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宋体" charset="0"/>
                        </a:rPr>
                        <a:t>t11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</a:tr>
              <a:tr h="57626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宋体" charset="0"/>
                        </a:rPr>
                        <a:t>t10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“</a:t>
                      </a: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anchor:apache.com</a:t>
                      </a: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”</a:t>
                      </a:r>
                      <a:endParaRPr kumimoji="0" lang="en-US" altLang="zh-CN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“</a:t>
                      </a: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APACHE</a:t>
                      </a: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”</a:t>
                      </a:r>
                      <a:endParaRPr kumimoji="0" lang="en-US" altLang="zh-CN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</a:tr>
              <a:tr h="576263">
                <a:tc rowSpan="5"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宋体" charset="0"/>
                          <a:cs typeface="Times New Roman" charset="0"/>
                        </a:rPr>
                        <a:t>“</a:t>
                      </a: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com.cnn.www</a:t>
                      </a:r>
                      <a:r>
                        <a:rPr kumimoji="0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宋体" charset="0"/>
                          <a:cs typeface="Times New Roman" charset="0"/>
                        </a:rPr>
                        <a:t>”</a:t>
                      </a:r>
                      <a:endParaRPr kumimoji="0" lang="en-US" altLang="zh-CN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t9</a:t>
                      </a:r>
                      <a:endParaRPr kumimoji="0" lang="en-US" altLang="zh-CN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宋体" charset="0"/>
                          <a:cs typeface="Times New Roman" charset="0"/>
                        </a:rPr>
                        <a:t>“</a:t>
                      </a: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anchor:cnnsi.com</a:t>
                      </a: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宋体" charset="0"/>
                          <a:cs typeface="Times New Roman" charset="0"/>
                        </a:rPr>
                        <a:t>”</a:t>
                      </a:r>
                      <a:endParaRPr kumimoji="0" lang="en-US" altLang="zh-CN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宋体" charset="0"/>
                          <a:cs typeface="Times New Roman" charset="0"/>
                        </a:rPr>
                        <a:t>“</a:t>
                      </a: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CNN</a:t>
                      </a: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宋体" charset="0"/>
                          <a:cs typeface="Times New Roman" charset="0"/>
                        </a:rPr>
                        <a:t>”</a:t>
                      </a:r>
                      <a:endParaRPr kumimoji="0" lang="en-US" altLang="zh-CN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</a:tr>
              <a:tr h="57467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t8</a:t>
                      </a:r>
                      <a:endParaRPr kumimoji="0" lang="en-US" altLang="zh-CN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宋体" charset="0"/>
                          <a:cs typeface="Times New Roman" charset="0"/>
                        </a:rPr>
                        <a:t>“</a:t>
                      </a: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anchor:my.look.ca</a:t>
                      </a: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宋体" charset="0"/>
                          <a:cs typeface="Times New Roman" charset="0"/>
                        </a:rPr>
                        <a:t>”</a:t>
                      </a:r>
                      <a:endParaRPr kumimoji="0" lang="en-US" altLang="zh-CN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宋体" charset="0"/>
                          <a:cs typeface="Times New Roman" charset="0"/>
                        </a:rPr>
                        <a:t>“</a:t>
                      </a: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CNN.com</a:t>
                      </a: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宋体" charset="0"/>
                          <a:cs typeface="Times New Roman" charset="0"/>
                        </a:rPr>
                        <a:t>”</a:t>
                      </a:r>
                      <a:endParaRPr kumimoji="0" lang="en-US" altLang="zh-CN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</a:tr>
              <a:tr h="37782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t6</a:t>
                      </a:r>
                      <a:endParaRPr kumimoji="0" lang="en-US" altLang="zh-CN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charset="0"/>
                        <a:buNone/>
                        <a:tabLst/>
                      </a:pPr>
                      <a:endParaRPr kumimoji="0" lang="en-US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charset="0"/>
                        <a:buNone/>
                        <a:tabLst/>
                      </a:pPr>
                      <a:endParaRPr kumimoji="0" lang="en-US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</a:tr>
              <a:tr h="37623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t5</a:t>
                      </a:r>
                      <a:endParaRPr kumimoji="0" lang="en-US" altLang="zh-CN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charset="0"/>
                        <a:buNone/>
                        <a:tabLst/>
                      </a:pPr>
                      <a:endParaRPr kumimoji="0" lang="en-US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charset="0"/>
                        <a:buNone/>
                        <a:tabLst/>
                      </a:pPr>
                      <a:endParaRPr kumimoji="0" lang="en-US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</a:tr>
              <a:tr h="37623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t3</a:t>
                      </a:r>
                      <a:endParaRPr kumimoji="0" lang="en-US" altLang="zh-CN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charset="0"/>
                        <a:buNone/>
                        <a:tabLst/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charset="0"/>
                        <a:buNone/>
                        <a:tabLst/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101837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HBase: Part of Hadoop’s Ecosystem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3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781" y="1839913"/>
            <a:ext cx="5551102" cy="4185531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3" name="Group 2"/>
          <p:cNvGrpSpPr/>
          <p:nvPr/>
        </p:nvGrpSpPr>
        <p:grpSpPr>
          <a:xfrm>
            <a:off x="3210279" y="3257224"/>
            <a:ext cx="5576827" cy="1896022"/>
            <a:chOff x="3210279" y="3257224"/>
            <a:chExt cx="5576827" cy="1896022"/>
          </a:xfrm>
        </p:grpSpPr>
        <p:sp>
          <p:nvSpPr>
            <p:cNvPr id="6" name="TextBox 5"/>
            <p:cNvSpPr txBox="1"/>
            <p:nvPr/>
          </p:nvSpPr>
          <p:spPr>
            <a:xfrm>
              <a:off x="5503335" y="3257224"/>
              <a:ext cx="32837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solidFill>
                    <a:srgbClr val="800000"/>
                  </a:solidFill>
                </a:rPr>
                <a:t>HBase is built on top of HDFS </a:t>
              </a:r>
              <a:endParaRPr lang="en-US" b="1" dirty="0">
                <a:solidFill>
                  <a:srgbClr val="800000"/>
                </a:solidFill>
              </a:endParaRPr>
            </a:p>
          </p:txBody>
        </p:sp>
        <p:cxnSp>
          <p:nvCxnSpPr>
            <p:cNvPr id="8" name="Straight Arrow Connector 7"/>
            <p:cNvCxnSpPr/>
            <p:nvPr/>
          </p:nvCxnSpPr>
          <p:spPr>
            <a:xfrm flipH="1">
              <a:off x="3210279" y="3626556"/>
              <a:ext cx="3026832" cy="88900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6330480" y="4229916"/>
              <a:ext cx="191499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/>
                <a:t>HBase files are internally stored in HDFS</a:t>
              </a:r>
              <a:endParaRPr lang="en-US" b="1" dirty="0"/>
            </a:p>
          </p:txBody>
        </p:sp>
        <p:sp>
          <p:nvSpPr>
            <p:cNvPr id="12" name="Down Arrow 11"/>
            <p:cNvSpPr/>
            <p:nvPr/>
          </p:nvSpPr>
          <p:spPr>
            <a:xfrm>
              <a:off x="7094766" y="3626556"/>
              <a:ext cx="423350" cy="603360"/>
            </a:xfrm>
            <a:prstGeom prst="down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909271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Operations On Regions: </a:t>
            </a:r>
            <a:r>
              <a:rPr lang="en-US" b="1" dirty="0" smtClean="0">
                <a:solidFill>
                  <a:srgbClr val="FF0000"/>
                </a:solidFill>
              </a:rPr>
              <a:t>Put()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7226" y="1840031"/>
            <a:ext cx="7688250" cy="868183"/>
          </a:xfrm>
        </p:spPr>
        <p:txBody>
          <a:bodyPr>
            <a:normAutofit fontScale="92500" lnSpcReduction="10000"/>
          </a:bodyPr>
          <a:lstStyle/>
          <a:p>
            <a:r>
              <a:rPr lang="en-US" sz="2000" dirty="0" smtClean="0"/>
              <a:t>Insert a new record (with a new key), Or</a:t>
            </a:r>
          </a:p>
          <a:p>
            <a:r>
              <a:rPr lang="en-US" sz="2000" dirty="0" smtClean="0">
                <a:sym typeface="Wingdings"/>
              </a:rPr>
              <a:t>Insert a record for an existing key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30</a:t>
            </a:fld>
            <a:endParaRPr lang="en-US" dirty="0"/>
          </a:p>
        </p:txBody>
      </p:sp>
      <p:pic>
        <p:nvPicPr>
          <p:cNvPr id="8" name="Picture 7" descr="Screen shot 2013-02-15 at 1.43.23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558" y="3174283"/>
            <a:ext cx="7975600" cy="596900"/>
          </a:xfrm>
          <a:prstGeom prst="rect">
            <a:avLst/>
          </a:prstGeom>
        </p:spPr>
      </p:pic>
      <p:pic>
        <p:nvPicPr>
          <p:cNvPr id="9" name="Picture 8" descr="Screen shot 2013-02-15 at 1.43.40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352" y="5189108"/>
            <a:ext cx="8245476" cy="713798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 flipH="1">
            <a:off x="4794728" y="2708214"/>
            <a:ext cx="829358" cy="58310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624086" y="2462012"/>
            <a:ext cx="26084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800000"/>
                </a:solidFill>
              </a:rPr>
              <a:t>Implicit version number </a:t>
            </a:r>
          </a:p>
          <a:p>
            <a:r>
              <a:rPr lang="en-US" b="1" dirty="0" smtClean="0">
                <a:solidFill>
                  <a:srgbClr val="800000"/>
                </a:solidFill>
              </a:rPr>
              <a:t>(timestamp)</a:t>
            </a:r>
            <a:endParaRPr lang="en-US" b="1" dirty="0">
              <a:solidFill>
                <a:srgbClr val="800000"/>
              </a:solidFill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 flipH="1">
            <a:off x="4376944" y="4739518"/>
            <a:ext cx="829358" cy="58310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206302" y="4493316"/>
            <a:ext cx="2608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800000"/>
                </a:solidFill>
              </a:rPr>
              <a:t>Explicit version number</a:t>
            </a:r>
            <a:endParaRPr lang="en-US" b="1" dirty="0">
              <a:solidFill>
                <a:srgbClr val="8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26258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352" y="244158"/>
            <a:ext cx="8245476" cy="1339850"/>
          </a:xfrm>
        </p:spPr>
        <p:txBody>
          <a:bodyPr>
            <a:normAutofit/>
          </a:bodyPr>
          <a:lstStyle/>
          <a:p>
            <a:r>
              <a:rPr lang="en-US" sz="4000" dirty="0" smtClean="0"/>
              <a:t>Operations On Regions: </a:t>
            </a:r>
            <a:r>
              <a:rPr lang="en-US" sz="4000" b="1" dirty="0" smtClean="0">
                <a:solidFill>
                  <a:srgbClr val="FF0000"/>
                </a:solidFill>
              </a:rPr>
              <a:t>Delete()</a:t>
            </a:r>
            <a:endParaRPr lang="en-US" sz="4000" b="1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7226" y="1840032"/>
            <a:ext cx="7688250" cy="2319474"/>
          </a:xfrm>
        </p:spPr>
        <p:txBody>
          <a:bodyPr>
            <a:normAutofit/>
          </a:bodyPr>
          <a:lstStyle/>
          <a:p>
            <a:r>
              <a:rPr lang="en-US" sz="2000" dirty="0" smtClean="0"/>
              <a:t>Marking table cells as deleted</a:t>
            </a:r>
          </a:p>
          <a:p>
            <a:r>
              <a:rPr lang="en-US" sz="2000" b="1" dirty="0" smtClean="0">
                <a:sym typeface="Wingdings"/>
              </a:rPr>
              <a:t>Multiple levels</a:t>
            </a:r>
          </a:p>
          <a:p>
            <a:pPr lvl="1"/>
            <a:r>
              <a:rPr lang="en-US" sz="1800" dirty="0" smtClean="0">
                <a:sym typeface="Wingdings"/>
              </a:rPr>
              <a:t>Can mark an entire column family as deleted</a:t>
            </a:r>
          </a:p>
          <a:p>
            <a:pPr lvl="1"/>
            <a:r>
              <a:rPr lang="en-US" sz="1800" dirty="0" smtClean="0">
                <a:sym typeface="Wingdings"/>
              </a:rPr>
              <a:t>Can make all column families of a given row as deleted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1568005" y="4159506"/>
            <a:ext cx="6103560" cy="117917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/>
              <a:buChar char="•"/>
            </a:pPr>
            <a:r>
              <a:rPr lang="en-US" sz="2000" b="1" dirty="0" smtClean="0"/>
              <a:t>All operations are logged by the </a:t>
            </a:r>
            <a:r>
              <a:rPr lang="en-US" sz="2000" b="1" dirty="0" err="1" smtClean="0"/>
              <a:t>RegionServers</a:t>
            </a:r>
            <a:endParaRPr lang="en-US" sz="2000" b="1" dirty="0" smtClean="0"/>
          </a:p>
          <a:p>
            <a:pPr marL="285750" indent="-285750">
              <a:buFont typeface="Arial"/>
              <a:buChar char="•"/>
            </a:pPr>
            <a:r>
              <a:rPr lang="en-US" sz="2000" b="1" dirty="0" smtClean="0"/>
              <a:t>The log is flushed periodically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562800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HBase: </a:t>
            </a:r>
            <a:r>
              <a:rPr lang="en-US" b="1" dirty="0" smtClean="0">
                <a:solidFill>
                  <a:srgbClr val="FF0000"/>
                </a:solidFill>
              </a:rPr>
              <a:t>Joins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2730" y="2008484"/>
            <a:ext cx="7532745" cy="4057037"/>
          </a:xfrm>
        </p:spPr>
        <p:txBody>
          <a:bodyPr/>
          <a:lstStyle/>
          <a:p>
            <a:r>
              <a:rPr lang="en-US" dirty="0" smtClean="0"/>
              <a:t>HBase does not support joins</a:t>
            </a:r>
          </a:p>
          <a:p>
            <a:endParaRPr lang="en-US" dirty="0" smtClean="0"/>
          </a:p>
          <a:p>
            <a:r>
              <a:rPr lang="en-US" dirty="0" smtClean="0"/>
              <a:t>Can be done in the application layer</a:t>
            </a:r>
          </a:p>
          <a:p>
            <a:pPr lvl="1"/>
            <a:r>
              <a:rPr lang="en-US" dirty="0" smtClean="0"/>
              <a:t>Using scan() and get() operations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69594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Altering a Table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33</a:t>
            </a:fld>
            <a:endParaRPr lang="en-US" dirty="0"/>
          </a:p>
        </p:txBody>
      </p:sp>
      <p:pic>
        <p:nvPicPr>
          <p:cNvPr id="6" name="Picture 5" descr="Screen shot 2013-02-16 at 3.19.0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081" y="2724304"/>
            <a:ext cx="7213600" cy="2222500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3369268" y="3200614"/>
            <a:ext cx="5131653" cy="453529"/>
            <a:chOff x="3369268" y="3200614"/>
            <a:chExt cx="5131653" cy="453529"/>
          </a:xfrm>
        </p:grpSpPr>
        <p:cxnSp>
          <p:nvCxnSpPr>
            <p:cNvPr id="8" name="Straight Arrow Connector 7"/>
            <p:cNvCxnSpPr/>
            <p:nvPr/>
          </p:nvCxnSpPr>
          <p:spPr>
            <a:xfrm flipH="1">
              <a:off x="3369268" y="3433858"/>
              <a:ext cx="1075575" cy="11662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9"/>
            <p:cNvSpPr/>
            <p:nvPr/>
          </p:nvSpPr>
          <p:spPr>
            <a:xfrm>
              <a:off x="4483717" y="3200614"/>
              <a:ext cx="4017204" cy="453529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 smtClean="0">
                  <a:solidFill>
                    <a:srgbClr val="0000FF"/>
                  </a:solidFill>
                </a:rPr>
                <a:t>Disable the table before changing the schema</a:t>
              </a:r>
              <a:endParaRPr lang="en-US" sz="1500" dirty="0">
                <a:solidFill>
                  <a:srgbClr val="0000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406062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Logging Operations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34</a:t>
            </a:fld>
            <a:endParaRPr lang="en-US" dirty="0"/>
          </a:p>
        </p:txBody>
      </p:sp>
      <p:pic>
        <p:nvPicPr>
          <p:cNvPr id="5" name="Picture 4" descr="Wal-flow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269" y="1758133"/>
            <a:ext cx="7675165" cy="4422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890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HBase Deployment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35</a:t>
            </a:fld>
            <a:endParaRPr lang="en-US" dirty="0"/>
          </a:p>
        </p:txBody>
      </p:sp>
      <p:pic>
        <p:nvPicPr>
          <p:cNvPr id="5" name="Picture 4" descr="Screen shot 2013-02-16 at 10.46.4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4819" y="1845134"/>
            <a:ext cx="6155394" cy="3900949"/>
          </a:xfrm>
          <a:prstGeom prst="rect">
            <a:avLst/>
          </a:prstGeom>
        </p:spPr>
      </p:pic>
      <p:sp>
        <p:nvSpPr>
          <p:cNvPr id="6" name="Right Arrow 5"/>
          <p:cNvSpPr/>
          <p:nvPr/>
        </p:nvSpPr>
        <p:spPr>
          <a:xfrm>
            <a:off x="2008602" y="2474970"/>
            <a:ext cx="945987" cy="725646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6"/>
          <p:cNvSpPr/>
          <p:nvPr/>
        </p:nvSpPr>
        <p:spPr>
          <a:xfrm>
            <a:off x="1914786" y="4260073"/>
            <a:ext cx="945987" cy="725646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055754" y="2554285"/>
            <a:ext cx="9028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800000"/>
                </a:solidFill>
              </a:rPr>
              <a:t>Master </a:t>
            </a:r>
          </a:p>
          <a:p>
            <a:pPr algn="ctr"/>
            <a:r>
              <a:rPr lang="en-US" b="1" dirty="0" smtClean="0">
                <a:solidFill>
                  <a:srgbClr val="800000"/>
                </a:solidFill>
              </a:rPr>
              <a:t>node</a:t>
            </a:r>
            <a:endParaRPr lang="en-US" b="1" dirty="0">
              <a:solidFill>
                <a:srgbClr val="80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78957" y="4339388"/>
            <a:ext cx="7688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800000"/>
                </a:solidFill>
              </a:rPr>
              <a:t>Slave</a:t>
            </a:r>
          </a:p>
          <a:p>
            <a:pPr algn="ctr"/>
            <a:r>
              <a:rPr lang="en-US" b="1" dirty="0" smtClean="0">
                <a:solidFill>
                  <a:srgbClr val="800000"/>
                </a:solidFill>
              </a:rPr>
              <a:t>nodes</a:t>
            </a:r>
            <a:endParaRPr lang="en-US" b="1" dirty="0">
              <a:solidFill>
                <a:srgbClr val="8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36187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HBase vs. </a:t>
            </a:r>
            <a:r>
              <a:rPr lang="en-US" dirty="0" smtClean="0"/>
              <a:t>HDFS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36</a:t>
            </a:fld>
            <a:endParaRPr lang="en-US" dirty="0"/>
          </a:p>
        </p:txBody>
      </p:sp>
      <p:pic>
        <p:nvPicPr>
          <p:cNvPr id="5" name="Picture 4" descr="Screen shot 2013-02-14 at 10.41.4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73" y="1674714"/>
            <a:ext cx="8031851" cy="3793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5888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HBase vs. RDBMS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37</a:t>
            </a:fld>
            <a:endParaRPr lang="en-US" dirty="0"/>
          </a:p>
        </p:txBody>
      </p:sp>
      <p:pic>
        <p:nvPicPr>
          <p:cNvPr id="5" name="Picture 4" descr="Screen shot 2013-02-16 at 10.47.0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639" y="1715103"/>
            <a:ext cx="8309381" cy="4667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7189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When to use HBase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38</a:t>
            </a:fld>
            <a:endParaRPr lang="en-US" dirty="0"/>
          </a:p>
        </p:txBody>
      </p:sp>
      <p:pic>
        <p:nvPicPr>
          <p:cNvPr id="5" name="Picture 4" descr="Screen shot 2013-02-16 at 10.48.2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934" y="1756648"/>
            <a:ext cx="7685038" cy="4385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9030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HBase vs. HDFS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50" y="1891862"/>
            <a:ext cx="8034408" cy="4173659"/>
          </a:xfrm>
        </p:spPr>
        <p:txBody>
          <a:bodyPr>
            <a:normAutofit/>
          </a:bodyPr>
          <a:lstStyle/>
          <a:p>
            <a:r>
              <a:rPr lang="en-US" dirty="0" smtClean="0"/>
              <a:t>Both are distributed systems that scale to hundreds or thousands of nodes</a:t>
            </a:r>
          </a:p>
          <a:p>
            <a:endParaRPr lang="en-US" dirty="0" smtClean="0"/>
          </a:p>
          <a:p>
            <a:r>
              <a:rPr lang="en-US" b="1" i="1" u="sng" dirty="0" smtClean="0">
                <a:solidFill>
                  <a:srgbClr val="800000"/>
                </a:solidFill>
              </a:rPr>
              <a:t>HDFS</a:t>
            </a:r>
            <a:r>
              <a:rPr lang="en-US" dirty="0" smtClean="0">
                <a:solidFill>
                  <a:srgbClr val="800000"/>
                </a:solidFill>
              </a:rPr>
              <a:t> </a:t>
            </a:r>
            <a:r>
              <a:rPr lang="en-US" dirty="0" smtClean="0"/>
              <a:t>is good for batch processing (scans over big files)</a:t>
            </a:r>
          </a:p>
          <a:p>
            <a:pPr lvl="1"/>
            <a:r>
              <a:rPr lang="en-US" dirty="0" smtClean="0"/>
              <a:t>Not good for record lookup</a:t>
            </a:r>
          </a:p>
          <a:p>
            <a:pPr lvl="1"/>
            <a:r>
              <a:rPr lang="en-US" dirty="0" smtClean="0"/>
              <a:t>Not good for incremental addition of small batches</a:t>
            </a:r>
          </a:p>
          <a:p>
            <a:pPr lvl="1"/>
            <a:r>
              <a:rPr lang="en-US" dirty="0" smtClean="0"/>
              <a:t>Not good for updates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05213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HBase vs. HDFS (Cont’d)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50" y="1891862"/>
            <a:ext cx="8034408" cy="4173659"/>
          </a:xfrm>
        </p:spPr>
        <p:txBody>
          <a:bodyPr>
            <a:normAutofit/>
          </a:bodyPr>
          <a:lstStyle/>
          <a:p>
            <a:r>
              <a:rPr lang="en-US" b="1" i="1" u="sng" dirty="0" smtClean="0">
                <a:solidFill>
                  <a:srgbClr val="800000"/>
                </a:solidFill>
              </a:rPr>
              <a:t>HBase</a:t>
            </a:r>
            <a:r>
              <a:rPr lang="en-US" dirty="0" smtClean="0"/>
              <a:t> is designed to efficiently address the above points</a:t>
            </a:r>
          </a:p>
          <a:p>
            <a:pPr lvl="1"/>
            <a:r>
              <a:rPr lang="en-US" dirty="0" smtClean="0"/>
              <a:t>Fast record lookup</a:t>
            </a:r>
          </a:p>
          <a:p>
            <a:pPr lvl="1"/>
            <a:r>
              <a:rPr lang="en-US" dirty="0" smtClean="0"/>
              <a:t>Support for record-level insertion</a:t>
            </a:r>
          </a:p>
          <a:p>
            <a:pPr lvl="1"/>
            <a:r>
              <a:rPr lang="en-US" dirty="0" smtClean="0"/>
              <a:t>Support for updates (not in place)</a:t>
            </a:r>
          </a:p>
          <a:p>
            <a:pPr lvl="1"/>
            <a:endParaRPr lang="en-US" dirty="0"/>
          </a:p>
          <a:p>
            <a:r>
              <a:rPr lang="en-US" dirty="0" smtClean="0"/>
              <a:t>HBase updates are done by creating new versions of values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96397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HBase vs. HDFS (Cont’d)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6</a:t>
            </a:fld>
            <a:endParaRPr lang="en-US" dirty="0"/>
          </a:p>
        </p:txBody>
      </p:sp>
      <p:pic>
        <p:nvPicPr>
          <p:cNvPr id="5" name="Picture 4" descr="Screen shot 2013-02-14 at 10.41.4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73" y="1674714"/>
            <a:ext cx="8031851" cy="379354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81609" y="5468259"/>
            <a:ext cx="77260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800000"/>
                </a:solidFill>
              </a:rPr>
              <a:t>If application has neither random reads or writes </a:t>
            </a:r>
            <a:r>
              <a:rPr lang="en-US" sz="2000" b="1" dirty="0" smtClean="0">
                <a:solidFill>
                  <a:srgbClr val="800000"/>
                </a:solidFill>
                <a:sym typeface="Wingdings"/>
              </a:rPr>
              <a:t> Stick to HDFS</a:t>
            </a:r>
            <a:endParaRPr lang="en-US" sz="2000" b="1" dirty="0">
              <a:solidFill>
                <a:srgbClr val="8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49483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0113" y="2952371"/>
            <a:ext cx="7345362" cy="1339850"/>
          </a:xfrm>
        </p:spPr>
        <p:txBody>
          <a:bodyPr/>
          <a:lstStyle/>
          <a:p>
            <a:r>
              <a:rPr lang="en-US" b="1" dirty="0" smtClean="0"/>
              <a:t>HBase Data Model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0300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HBase Data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9112" y="1919111"/>
            <a:ext cx="7596364" cy="4146410"/>
          </a:xfrm>
        </p:spPr>
        <p:txBody>
          <a:bodyPr/>
          <a:lstStyle/>
          <a:p>
            <a:r>
              <a:rPr lang="en-US" altLang="zh-TW" b="1" dirty="0">
                <a:latin typeface="Arial" charset="0"/>
                <a:ea typeface="宋体" charset="0"/>
              </a:rPr>
              <a:t>HBase </a:t>
            </a:r>
            <a:r>
              <a:rPr lang="en-US" altLang="zh-TW" b="1" dirty="0" smtClean="0">
                <a:latin typeface="Arial" charset="0"/>
                <a:ea typeface="宋体" charset="0"/>
              </a:rPr>
              <a:t>is based on Google’s </a:t>
            </a:r>
            <a:r>
              <a:rPr lang="en-US" altLang="zh-TW" b="1" dirty="0" err="1" smtClean="0">
                <a:latin typeface="Arial" charset="0"/>
                <a:ea typeface="宋体" charset="0"/>
              </a:rPr>
              <a:t>Bigtable</a:t>
            </a:r>
            <a:r>
              <a:rPr lang="en-US" altLang="zh-TW" b="1" dirty="0" smtClean="0">
                <a:latin typeface="Arial" charset="0"/>
                <a:ea typeface="宋体" charset="0"/>
              </a:rPr>
              <a:t> model</a:t>
            </a:r>
          </a:p>
          <a:p>
            <a:pPr lvl="1"/>
            <a:r>
              <a:rPr lang="en-US" altLang="zh-TW" b="1" dirty="0" smtClean="0">
                <a:latin typeface="Arial" charset="0"/>
                <a:ea typeface="宋体" charset="0"/>
              </a:rPr>
              <a:t>Key-Value pairs</a:t>
            </a:r>
            <a:endParaRPr lang="en-US" altLang="zh-TW" b="1" dirty="0">
              <a:latin typeface="Arial" charset="0"/>
              <a:ea typeface="宋体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8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6286" y="3378763"/>
            <a:ext cx="6945875" cy="1924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1267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HBase Logical View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9</a:t>
            </a:fld>
            <a:endParaRPr lang="en-US" dirty="0"/>
          </a:p>
        </p:txBody>
      </p:sp>
      <p:pic>
        <p:nvPicPr>
          <p:cNvPr id="5" name="Picture 4" descr="Screen shot 2013-02-14 at 11.20.3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061" y="1853735"/>
            <a:ext cx="7789056" cy="4288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432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Relationship Id="rId3" Type="http://schemas.openxmlformats.org/officeDocument/2006/relationships/image" Target="../media/image3.jpeg"/></Relationships>
</file>

<file path=ppt/theme/theme1.xml><?xml version="1.0" encoding="utf-8"?>
<a:theme xmlns:a="http://schemas.openxmlformats.org/drawingml/2006/main" name="Capital">
  <a:themeElements>
    <a:clrScheme name="Capital">
      <a:dk1>
        <a:srgbClr val="000000"/>
      </a:dk1>
      <a:lt1>
        <a:srgbClr val="FFFFFF"/>
      </a:lt1>
      <a:dk2>
        <a:srgbClr val="6F6D5D"/>
      </a:dk2>
      <a:lt2>
        <a:srgbClr val="7C8F97"/>
      </a:lt2>
      <a:accent1>
        <a:srgbClr val="4B5A60"/>
      </a:accent1>
      <a:accent2>
        <a:srgbClr val="9C5238"/>
      </a:accent2>
      <a:accent3>
        <a:srgbClr val="504539"/>
      </a:accent3>
      <a:accent4>
        <a:srgbClr val="C1AD79"/>
      </a:accent4>
      <a:accent5>
        <a:srgbClr val="667559"/>
      </a:accent5>
      <a:accent6>
        <a:srgbClr val="BAD6AD"/>
      </a:accent6>
      <a:hlink>
        <a:srgbClr val="524A82"/>
      </a:hlink>
      <a:folHlink>
        <a:srgbClr val="8F9954"/>
      </a:folHlink>
    </a:clrScheme>
    <a:fontScheme name="Capital">
      <a:majorFont>
        <a:latin typeface="Calisto MT"/>
        <a:ea typeface=""/>
        <a:cs typeface=""/>
        <a:font script="Jpan" typeface="ＭＳ 明朝"/>
      </a:majorFont>
      <a:minorFont>
        <a:latin typeface="Calisto MT"/>
        <a:ea typeface=""/>
        <a:cs typeface=""/>
        <a:font script="Jpan" typeface="ＭＳ 明朝"/>
      </a:minorFont>
    </a:fontScheme>
    <a:fmtScheme name="Capital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atMod val="150000"/>
                <a:lumMod val="50000"/>
              </a:schemeClr>
              <a:schemeClr val="phClr">
                <a:satMod val="300000"/>
                <a:lumMod val="125000"/>
              </a:schemeClr>
            </a:duotone>
          </a:blip>
          <a:tile tx="0" ty="0" sx="100000" sy="10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satMod val="135000"/>
                <a:lumMod val="80000"/>
              </a:schemeClr>
              <a:schemeClr val="phClr">
                <a:satMod val="250000"/>
                <a:lumMod val="150000"/>
              </a:schemeClr>
            </a:duotone>
          </a:blip>
          <a:stretch/>
        </a:blip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31750" cap="flat" cmpd="sng" algn="ctr">
          <a:solidFill>
            <a:schemeClr val="phClr">
              <a:shade val="90000"/>
            </a:schemeClr>
          </a:solidFill>
          <a:prstDash val="solid"/>
        </a:ln>
        <a:ln w="44450" cap="flat" cmpd="sng" algn="ctr">
          <a:solidFill>
            <a:schemeClr val="phClr">
              <a:shade val="85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sx="101000" sy="101000" algn="ctr" rotWithShape="0">
              <a:srgbClr val="000000">
                <a:alpha val="40000"/>
              </a:srgbClr>
            </a:outerShdw>
          </a:effectLst>
          <a:scene3d>
            <a:camera prst="perspectiveFront" fov="3000000"/>
            <a:lightRig rig="threePt" dir="tl"/>
          </a:scene3d>
          <a:sp3d>
            <a:bevelT w="0" h="0"/>
          </a:sp3d>
        </a:effectStyle>
        <a:effectStyle>
          <a:effectLst>
            <a:innerShdw blurRad="190500">
              <a:srgbClr val="000000">
                <a:alpha val="50000"/>
              </a:srgbClr>
            </a:innerShdw>
          </a:effectLst>
          <a:scene3d>
            <a:camera prst="perspectiveFront" fov="4800000"/>
            <a:lightRig rig="twoPt" dir="t">
              <a:rot lat="0" lon="0" rev="4800000"/>
            </a:lightRig>
          </a:scene3d>
          <a:sp3d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3">
            <a:duotone>
              <a:schemeClr val="phClr">
                <a:satMod val="150000"/>
                <a:lumMod val="50000"/>
              </a:schemeClr>
              <a:schemeClr val="phClr">
                <a:satMod val="400000"/>
                <a:lumMod val="16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Capital.thmx</Template>
  <TotalTime>3174</TotalTime>
  <Words>1005</Words>
  <Application>Microsoft Macintosh PowerPoint</Application>
  <PresentationFormat>On-screen Show (4:3)</PresentationFormat>
  <Paragraphs>240</Paragraphs>
  <Slides>38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0" baseType="lpstr">
      <vt:lpstr>Capital</vt:lpstr>
      <vt:lpstr>Visio</vt:lpstr>
      <vt:lpstr>CS525: Special Topics in DBs Large-Scale Data Management </vt:lpstr>
      <vt:lpstr>HBase: Overview </vt:lpstr>
      <vt:lpstr>HBase: Part of Hadoop’s Ecosystem</vt:lpstr>
      <vt:lpstr>HBase vs. HDFS</vt:lpstr>
      <vt:lpstr>HBase vs. HDFS (Cont’d)</vt:lpstr>
      <vt:lpstr>HBase vs. HDFS (Cont’d)</vt:lpstr>
      <vt:lpstr>HBase Data Model</vt:lpstr>
      <vt:lpstr>HBase Data Model</vt:lpstr>
      <vt:lpstr>HBase Logical View</vt:lpstr>
      <vt:lpstr>HBase: Keys and Column Families</vt:lpstr>
      <vt:lpstr>PowerPoint Presentation</vt:lpstr>
      <vt:lpstr>PowerPoint Presentation</vt:lpstr>
      <vt:lpstr>Notes on Data Model</vt:lpstr>
      <vt:lpstr>Notes on Data Model (Cont’d)</vt:lpstr>
      <vt:lpstr>HBase Physical Model</vt:lpstr>
      <vt:lpstr>HBase Physical Model</vt:lpstr>
      <vt:lpstr>Example</vt:lpstr>
      <vt:lpstr>Column Families</vt:lpstr>
      <vt:lpstr>HBase Regions</vt:lpstr>
      <vt:lpstr>HBase Architecture</vt:lpstr>
      <vt:lpstr>Three Major Components</vt:lpstr>
      <vt:lpstr>HBase Components</vt:lpstr>
      <vt:lpstr>Big Picture</vt:lpstr>
      <vt:lpstr>ZooKeeper</vt:lpstr>
      <vt:lpstr>Creating a Table</vt:lpstr>
      <vt:lpstr>Operations On Regions: Get()</vt:lpstr>
      <vt:lpstr>Operations On Regions: Scan()</vt:lpstr>
      <vt:lpstr>Get()</vt:lpstr>
      <vt:lpstr>Scan()</vt:lpstr>
      <vt:lpstr>Operations On Regions: Put()</vt:lpstr>
      <vt:lpstr>Operations On Regions: Delete()</vt:lpstr>
      <vt:lpstr>HBase: Joins</vt:lpstr>
      <vt:lpstr>Altering a Table</vt:lpstr>
      <vt:lpstr>Logging Operations</vt:lpstr>
      <vt:lpstr>HBase Deployment</vt:lpstr>
      <vt:lpstr>HBase vs. HDFS</vt:lpstr>
      <vt:lpstr>HBase vs. RDBMS</vt:lpstr>
      <vt:lpstr>When to use HBase</vt:lpstr>
    </vt:vector>
  </TitlesOfParts>
  <Company>WPI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Mohamed Eltabakh</dc:creator>
  <cp:lastModifiedBy>Mohamed Eltabakh</cp:lastModifiedBy>
  <cp:revision>338</cp:revision>
  <dcterms:created xsi:type="dcterms:W3CDTF">2013-01-13T20:33:29Z</dcterms:created>
  <dcterms:modified xsi:type="dcterms:W3CDTF">2013-02-21T06:33:22Z</dcterms:modified>
</cp:coreProperties>
</file>

<file path=docProps/thumbnail.jpeg>
</file>